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72" r:id="rId3"/>
    <p:sldId id="258" r:id="rId4"/>
    <p:sldId id="285" r:id="rId5"/>
    <p:sldId id="269" r:id="rId6"/>
    <p:sldId id="259" r:id="rId7"/>
    <p:sldId id="262" r:id="rId8"/>
    <p:sldId id="287" r:id="rId9"/>
    <p:sldId id="288" r:id="rId10"/>
    <p:sldId id="286" r:id="rId11"/>
    <p:sldId id="260" r:id="rId12"/>
    <p:sldId id="263" r:id="rId13"/>
    <p:sldId id="264" r:id="rId14"/>
    <p:sldId id="265" r:id="rId15"/>
    <p:sldId id="266" r:id="rId16"/>
    <p:sldId id="267" r:id="rId17"/>
    <p:sldId id="293" r:id="rId18"/>
    <p:sldId id="294" r:id="rId19"/>
    <p:sldId id="270" r:id="rId20"/>
    <p:sldId id="273" r:id="rId21"/>
    <p:sldId id="274" r:id="rId22"/>
    <p:sldId id="275" r:id="rId23"/>
    <p:sldId id="276" r:id="rId24"/>
    <p:sldId id="277" r:id="rId25"/>
    <p:sldId id="278" r:id="rId26"/>
    <p:sldId id="279" r:id="rId27"/>
    <p:sldId id="280" r:id="rId28"/>
    <p:sldId id="289" r:id="rId29"/>
    <p:sldId id="290" r:id="rId30"/>
    <p:sldId id="292" r:id="rId31"/>
    <p:sldId id="291" r:id="rId32"/>
    <p:sldId id="281" r:id="rId33"/>
    <p:sldId id="282" r:id="rId34"/>
    <p:sldId id="284" r:id="rId35"/>
    <p:sldId id="283" r:id="rId36"/>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73" autoAdjust="0"/>
    <p:restoredTop sz="78736" autoAdjust="0"/>
  </p:normalViewPr>
  <p:slideViewPr>
    <p:cSldViewPr snapToGrid="0">
      <p:cViewPr varScale="1">
        <p:scale>
          <a:sx n="38" d="100"/>
          <a:sy n="38" d="100"/>
        </p:scale>
        <p:origin x="66" y="10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3D37D4-9C9F-4041-B555-73D2DBC35CFF}" type="datetimeFigureOut">
              <a:rPr lang="hu-HU" smtClean="0"/>
              <a:t>2023.11.15.</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495282-9C2C-4D3D-AA14-4FF4E8FB3ADC}" type="slidenum">
              <a:rPr lang="hu-HU" smtClean="0"/>
              <a:t>‹#›</a:t>
            </a:fld>
            <a:endParaRPr lang="hu-HU"/>
          </a:p>
        </p:txBody>
      </p:sp>
    </p:spTree>
    <p:extLst>
      <p:ext uri="{BB962C8B-B14F-4D97-AF65-F5344CB8AC3E}">
        <p14:creationId xmlns:p14="http://schemas.microsoft.com/office/powerpoint/2010/main" val="1029269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fld id="{55495282-9C2C-4D3D-AA14-4FF4E8FB3ADC}" type="slidenum">
              <a:rPr lang="hu-HU" smtClean="0"/>
              <a:t>1</a:t>
            </a:fld>
            <a:endParaRPr lang="hu-HU"/>
          </a:p>
        </p:txBody>
      </p:sp>
    </p:spTree>
    <p:extLst>
      <p:ext uri="{BB962C8B-B14F-4D97-AF65-F5344CB8AC3E}">
        <p14:creationId xmlns:p14="http://schemas.microsoft.com/office/powerpoint/2010/main" val="2393707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fld id="{55495282-9C2C-4D3D-AA14-4FF4E8FB3ADC}" type="slidenum">
              <a:rPr lang="hu-HU" smtClean="0"/>
              <a:t>16</a:t>
            </a:fld>
            <a:endParaRPr lang="hu-HU"/>
          </a:p>
        </p:txBody>
      </p:sp>
    </p:spTree>
    <p:extLst>
      <p:ext uri="{BB962C8B-B14F-4D97-AF65-F5344CB8AC3E}">
        <p14:creationId xmlns:p14="http://schemas.microsoft.com/office/powerpoint/2010/main" val="1084594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fld id="{55495282-9C2C-4D3D-AA14-4FF4E8FB3ADC}" type="slidenum">
              <a:rPr lang="hu-HU" smtClean="0"/>
              <a:t>17</a:t>
            </a:fld>
            <a:endParaRPr lang="hu-HU"/>
          </a:p>
        </p:txBody>
      </p:sp>
    </p:spTree>
    <p:extLst>
      <p:ext uri="{BB962C8B-B14F-4D97-AF65-F5344CB8AC3E}">
        <p14:creationId xmlns:p14="http://schemas.microsoft.com/office/powerpoint/2010/main" val="3810144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fld id="{55495282-9C2C-4D3D-AA14-4FF4E8FB3ADC}" type="slidenum">
              <a:rPr lang="hu-HU" smtClean="0"/>
              <a:t>18</a:t>
            </a:fld>
            <a:endParaRPr lang="hu-HU"/>
          </a:p>
        </p:txBody>
      </p:sp>
    </p:spTree>
    <p:extLst>
      <p:ext uri="{BB962C8B-B14F-4D97-AF65-F5344CB8AC3E}">
        <p14:creationId xmlns:p14="http://schemas.microsoft.com/office/powerpoint/2010/main" val="3942467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fld id="{55495282-9C2C-4D3D-AA14-4FF4E8FB3ADC}" type="slidenum">
              <a:rPr lang="hu-HU" smtClean="0"/>
              <a:t>19</a:t>
            </a:fld>
            <a:endParaRPr lang="hu-HU"/>
          </a:p>
        </p:txBody>
      </p:sp>
    </p:spTree>
    <p:extLst>
      <p:ext uri="{BB962C8B-B14F-4D97-AF65-F5344CB8AC3E}">
        <p14:creationId xmlns:p14="http://schemas.microsoft.com/office/powerpoint/2010/main" val="2549931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5495282-9C2C-4D3D-AA14-4FF4E8FB3ADC}" type="slidenum">
              <a:rPr lang="hu-HU" smtClean="0"/>
              <a:t>27</a:t>
            </a:fld>
            <a:endParaRPr lang="hu-HU"/>
          </a:p>
        </p:txBody>
      </p:sp>
    </p:spTree>
    <p:extLst>
      <p:ext uri="{BB962C8B-B14F-4D97-AF65-F5344CB8AC3E}">
        <p14:creationId xmlns:p14="http://schemas.microsoft.com/office/powerpoint/2010/main" val="71453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5495282-9C2C-4D3D-AA14-4FF4E8FB3ADC}" type="slidenum">
              <a:rPr lang="hu-HU" smtClean="0"/>
              <a:t>29</a:t>
            </a:fld>
            <a:endParaRPr lang="hu-HU"/>
          </a:p>
        </p:txBody>
      </p:sp>
    </p:spTree>
    <p:extLst>
      <p:ext uri="{BB962C8B-B14F-4D97-AF65-F5344CB8AC3E}">
        <p14:creationId xmlns:p14="http://schemas.microsoft.com/office/powerpoint/2010/main" val="239766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5495282-9C2C-4D3D-AA14-4FF4E8FB3ADC}" type="slidenum">
              <a:rPr lang="hu-HU" smtClean="0"/>
              <a:t>30</a:t>
            </a:fld>
            <a:endParaRPr lang="hu-HU"/>
          </a:p>
        </p:txBody>
      </p:sp>
    </p:spTree>
    <p:extLst>
      <p:ext uri="{BB962C8B-B14F-4D97-AF65-F5344CB8AC3E}">
        <p14:creationId xmlns:p14="http://schemas.microsoft.com/office/powerpoint/2010/main" val="160761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5495282-9C2C-4D3D-AA14-4FF4E8FB3ADC}" type="slidenum">
              <a:rPr lang="hu-HU" smtClean="0"/>
              <a:t>31</a:t>
            </a:fld>
            <a:endParaRPr lang="hu-HU"/>
          </a:p>
        </p:txBody>
      </p:sp>
    </p:spTree>
    <p:extLst>
      <p:ext uri="{BB962C8B-B14F-4D97-AF65-F5344CB8AC3E}">
        <p14:creationId xmlns:p14="http://schemas.microsoft.com/office/powerpoint/2010/main" val="3551656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p>
        </p:txBody>
      </p:sp>
      <p:sp>
        <p:nvSpPr>
          <p:cNvPr id="4" name="Dátum helye 3"/>
          <p:cNvSpPr>
            <a:spLocks noGrp="1"/>
          </p:cNvSpPr>
          <p:nvPr>
            <p:ph type="dt" sz="half" idx="10"/>
          </p:nvPr>
        </p:nvSpPr>
        <p:spPr/>
        <p:txBody>
          <a:bodyPr/>
          <a:lstStyle/>
          <a:p>
            <a:fld id="{397604E0-0D2C-4780-BF54-3C57F83D7B51}" type="datetimeFigureOut">
              <a:rPr lang="hu-HU" smtClean="0"/>
              <a:t>2023.11.15.</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A9440EC8-BCC1-4D89-A7F1-F400A29358DE}" type="slidenum">
              <a:rPr lang="hu-HU" smtClean="0"/>
              <a:t>‹#›</a:t>
            </a:fld>
            <a:endParaRPr lang="hu-HU"/>
          </a:p>
        </p:txBody>
      </p:sp>
    </p:spTree>
    <p:extLst>
      <p:ext uri="{BB962C8B-B14F-4D97-AF65-F5344CB8AC3E}">
        <p14:creationId xmlns:p14="http://schemas.microsoft.com/office/powerpoint/2010/main" val="3507989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Függőleges szöveg helye 2"/>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10"/>
          </p:nvPr>
        </p:nvSpPr>
        <p:spPr/>
        <p:txBody>
          <a:bodyPr/>
          <a:lstStyle/>
          <a:p>
            <a:fld id="{397604E0-0D2C-4780-BF54-3C57F83D7B51}" type="datetimeFigureOut">
              <a:rPr lang="hu-HU" smtClean="0"/>
              <a:t>2023.11.15.</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A9440EC8-BCC1-4D89-A7F1-F400A29358DE}" type="slidenum">
              <a:rPr lang="hu-HU" smtClean="0"/>
              <a:t>‹#›</a:t>
            </a:fld>
            <a:endParaRPr lang="hu-HU"/>
          </a:p>
        </p:txBody>
      </p:sp>
    </p:spTree>
    <p:extLst>
      <p:ext uri="{BB962C8B-B14F-4D97-AF65-F5344CB8AC3E}">
        <p14:creationId xmlns:p14="http://schemas.microsoft.com/office/powerpoint/2010/main" val="1328474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p:cNvSpPr>
            <a:spLocks noGrp="1"/>
          </p:cNvSpPr>
          <p:nvPr>
            <p:ph type="title" orient="vert"/>
          </p:nvPr>
        </p:nvSpPr>
        <p:spPr>
          <a:xfrm>
            <a:off x="8724900" y="365125"/>
            <a:ext cx="2628900" cy="5811838"/>
          </a:xfrm>
        </p:spPr>
        <p:txBody>
          <a:bodyPr vert="eaVert"/>
          <a:lstStyle/>
          <a:p>
            <a:r>
              <a:rPr lang="hu-HU"/>
              <a:t>Mintacím szerkesztése</a:t>
            </a:r>
          </a:p>
        </p:txBody>
      </p:sp>
      <p:sp>
        <p:nvSpPr>
          <p:cNvPr id="3" name="Függőleges szöveg helye 2"/>
          <p:cNvSpPr>
            <a:spLocks noGrp="1"/>
          </p:cNvSpPr>
          <p:nvPr>
            <p:ph type="body" orient="vert" idx="1"/>
          </p:nvPr>
        </p:nvSpPr>
        <p:spPr>
          <a:xfrm>
            <a:off x="838200" y="365125"/>
            <a:ext cx="7734300" cy="5811838"/>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10"/>
          </p:nvPr>
        </p:nvSpPr>
        <p:spPr/>
        <p:txBody>
          <a:bodyPr/>
          <a:lstStyle/>
          <a:p>
            <a:fld id="{397604E0-0D2C-4780-BF54-3C57F83D7B51}" type="datetimeFigureOut">
              <a:rPr lang="hu-HU" smtClean="0"/>
              <a:t>2023.11.15.</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A9440EC8-BCC1-4D89-A7F1-F400A29358DE}" type="slidenum">
              <a:rPr lang="hu-HU" smtClean="0"/>
              <a:t>‹#›</a:t>
            </a:fld>
            <a:endParaRPr lang="hu-HU"/>
          </a:p>
        </p:txBody>
      </p:sp>
    </p:spTree>
    <p:extLst>
      <p:ext uri="{BB962C8B-B14F-4D97-AF65-F5344CB8AC3E}">
        <p14:creationId xmlns:p14="http://schemas.microsoft.com/office/powerpoint/2010/main" val="735987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Tartalom helye 2"/>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10"/>
          </p:nvPr>
        </p:nvSpPr>
        <p:spPr/>
        <p:txBody>
          <a:bodyPr/>
          <a:lstStyle/>
          <a:p>
            <a:fld id="{397604E0-0D2C-4780-BF54-3C57F83D7B51}" type="datetimeFigureOut">
              <a:rPr lang="hu-HU" smtClean="0"/>
              <a:t>2023.11.15.</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A9440EC8-BCC1-4D89-A7F1-F400A29358DE}" type="slidenum">
              <a:rPr lang="hu-HU" smtClean="0"/>
              <a:t>‹#›</a:t>
            </a:fld>
            <a:endParaRPr lang="hu-HU"/>
          </a:p>
        </p:txBody>
      </p:sp>
    </p:spTree>
    <p:extLst>
      <p:ext uri="{BB962C8B-B14F-4D97-AF65-F5344CB8AC3E}">
        <p14:creationId xmlns:p14="http://schemas.microsoft.com/office/powerpoint/2010/main" val="1472556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u-HU"/>
              <a:t>Mintaszöveg szerkesztése</a:t>
            </a:r>
          </a:p>
        </p:txBody>
      </p:sp>
      <p:sp>
        <p:nvSpPr>
          <p:cNvPr id="4" name="Dátum helye 3"/>
          <p:cNvSpPr>
            <a:spLocks noGrp="1"/>
          </p:cNvSpPr>
          <p:nvPr>
            <p:ph type="dt" sz="half" idx="10"/>
          </p:nvPr>
        </p:nvSpPr>
        <p:spPr/>
        <p:txBody>
          <a:bodyPr/>
          <a:lstStyle/>
          <a:p>
            <a:fld id="{397604E0-0D2C-4780-BF54-3C57F83D7B51}" type="datetimeFigureOut">
              <a:rPr lang="hu-HU" smtClean="0"/>
              <a:t>2023.11.15.</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A9440EC8-BCC1-4D89-A7F1-F400A29358DE}" type="slidenum">
              <a:rPr lang="hu-HU" smtClean="0"/>
              <a:t>‹#›</a:t>
            </a:fld>
            <a:endParaRPr lang="hu-HU"/>
          </a:p>
        </p:txBody>
      </p:sp>
    </p:spTree>
    <p:extLst>
      <p:ext uri="{BB962C8B-B14F-4D97-AF65-F5344CB8AC3E}">
        <p14:creationId xmlns:p14="http://schemas.microsoft.com/office/powerpoint/2010/main" val="171767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Tartalom helye 2"/>
          <p:cNvSpPr>
            <a:spLocks noGrp="1"/>
          </p:cNvSpPr>
          <p:nvPr>
            <p:ph sz="half" idx="1"/>
          </p:nvPr>
        </p:nvSpPr>
        <p:spPr>
          <a:xfrm>
            <a:off x="838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p:cNvSpPr>
            <a:spLocks noGrp="1"/>
          </p:cNvSpPr>
          <p:nvPr>
            <p:ph sz="half" idx="2"/>
          </p:nvPr>
        </p:nvSpPr>
        <p:spPr>
          <a:xfrm>
            <a:off x="6172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p:cNvSpPr>
            <a:spLocks noGrp="1"/>
          </p:cNvSpPr>
          <p:nvPr>
            <p:ph type="dt" sz="half" idx="10"/>
          </p:nvPr>
        </p:nvSpPr>
        <p:spPr/>
        <p:txBody>
          <a:bodyPr/>
          <a:lstStyle/>
          <a:p>
            <a:fld id="{397604E0-0D2C-4780-BF54-3C57F83D7B51}" type="datetimeFigureOut">
              <a:rPr lang="hu-HU" smtClean="0"/>
              <a:t>2023.11.15.</a:t>
            </a:fld>
            <a:endParaRPr lang="hu-HU"/>
          </a:p>
        </p:txBody>
      </p:sp>
      <p:sp>
        <p:nvSpPr>
          <p:cNvPr id="6" name="Élőláb helye 5"/>
          <p:cNvSpPr>
            <a:spLocks noGrp="1"/>
          </p:cNvSpPr>
          <p:nvPr>
            <p:ph type="ftr" sz="quarter" idx="11"/>
          </p:nvPr>
        </p:nvSpPr>
        <p:spPr/>
        <p:txBody>
          <a:bodyPr/>
          <a:lstStyle/>
          <a:p>
            <a:endParaRPr lang="hu-HU"/>
          </a:p>
        </p:txBody>
      </p:sp>
      <p:sp>
        <p:nvSpPr>
          <p:cNvPr id="7" name="Dia számának helye 6"/>
          <p:cNvSpPr>
            <a:spLocks noGrp="1"/>
          </p:cNvSpPr>
          <p:nvPr>
            <p:ph type="sldNum" sz="quarter" idx="12"/>
          </p:nvPr>
        </p:nvSpPr>
        <p:spPr/>
        <p:txBody>
          <a:bodyPr/>
          <a:lstStyle/>
          <a:p>
            <a:fld id="{A9440EC8-BCC1-4D89-A7F1-F400A29358DE}" type="slidenum">
              <a:rPr lang="hu-HU" smtClean="0"/>
              <a:t>‹#›</a:t>
            </a:fld>
            <a:endParaRPr lang="hu-HU"/>
          </a:p>
        </p:txBody>
      </p:sp>
    </p:spTree>
    <p:extLst>
      <p:ext uri="{BB962C8B-B14F-4D97-AF65-F5344CB8AC3E}">
        <p14:creationId xmlns:p14="http://schemas.microsoft.com/office/powerpoint/2010/main" val="2788898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p:cNvSpPr>
            <a:spLocks noGrp="1"/>
          </p:cNvSpPr>
          <p:nvPr>
            <p:ph type="title"/>
          </p:nvPr>
        </p:nvSpPr>
        <p:spPr>
          <a:xfrm>
            <a:off x="839788" y="365125"/>
            <a:ext cx="10515600" cy="1325563"/>
          </a:xfrm>
        </p:spPr>
        <p:txBody>
          <a:bodyPr/>
          <a:lstStyle/>
          <a:p>
            <a:r>
              <a:rPr lang="hu-HU"/>
              <a:t>Mintacím szerkesztése</a:t>
            </a:r>
          </a:p>
        </p:txBody>
      </p:sp>
      <p:sp>
        <p:nvSpPr>
          <p:cNvPr id="3" name="Szöveg hely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p:cNvSpPr>
            <a:spLocks noGrp="1"/>
          </p:cNvSpPr>
          <p:nvPr>
            <p:ph type="dt" sz="half" idx="10"/>
          </p:nvPr>
        </p:nvSpPr>
        <p:spPr/>
        <p:txBody>
          <a:bodyPr/>
          <a:lstStyle/>
          <a:p>
            <a:fld id="{397604E0-0D2C-4780-BF54-3C57F83D7B51}" type="datetimeFigureOut">
              <a:rPr lang="hu-HU" smtClean="0"/>
              <a:t>2023.11.15.</a:t>
            </a:fld>
            <a:endParaRPr lang="hu-HU"/>
          </a:p>
        </p:txBody>
      </p:sp>
      <p:sp>
        <p:nvSpPr>
          <p:cNvPr id="8" name="Élőláb helye 7"/>
          <p:cNvSpPr>
            <a:spLocks noGrp="1"/>
          </p:cNvSpPr>
          <p:nvPr>
            <p:ph type="ftr" sz="quarter" idx="11"/>
          </p:nvPr>
        </p:nvSpPr>
        <p:spPr/>
        <p:txBody>
          <a:bodyPr/>
          <a:lstStyle/>
          <a:p>
            <a:endParaRPr lang="hu-HU"/>
          </a:p>
        </p:txBody>
      </p:sp>
      <p:sp>
        <p:nvSpPr>
          <p:cNvPr id="9" name="Dia számának helye 8"/>
          <p:cNvSpPr>
            <a:spLocks noGrp="1"/>
          </p:cNvSpPr>
          <p:nvPr>
            <p:ph type="sldNum" sz="quarter" idx="12"/>
          </p:nvPr>
        </p:nvSpPr>
        <p:spPr/>
        <p:txBody>
          <a:bodyPr/>
          <a:lstStyle/>
          <a:p>
            <a:fld id="{A9440EC8-BCC1-4D89-A7F1-F400A29358DE}" type="slidenum">
              <a:rPr lang="hu-HU" smtClean="0"/>
              <a:t>‹#›</a:t>
            </a:fld>
            <a:endParaRPr lang="hu-HU"/>
          </a:p>
        </p:txBody>
      </p:sp>
    </p:spTree>
    <p:extLst>
      <p:ext uri="{BB962C8B-B14F-4D97-AF65-F5344CB8AC3E}">
        <p14:creationId xmlns:p14="http://schemas.microsoft.com/office/powerpoint/2010/main" val="1706992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Dátum helye 2"/>
          <p:cNvSpPr>
            <a:spLocks noGrp="1"/>
          </p:cNvSpPr>
          <p:nvPr>
            <p:ph type="dt" sz="half" idx="10"/>
          </p:nvPr>
        </p:nvSpPr>
        <p:spPr/>
        <p:txBody>
          <a:bodyPr/>
          <a:lstStyle/>
          <a:p>
            <a:fld id="{397604E0-0D2C-4780-BF54-3C57F83D7B51}" type="datetimeFigureOut">
              <a:rPr lang="hu-HU" smtClean="0"/>
              <a:t>2023.11.15.</a:t>
            </a:fld>
            <a:endParaRPr lang="hu-HU"/>
          </a:p>
        </p:txBody>
      </p:sp>
      <p:sp>
        <p:nvSpPr>
          <p:cNvPr id="4" name="Élőláb helye 3"/>
          <p:cNvSpPr>
            <a:spLocks noGrp="1"/>
          </p:cNvSpPr>
          <p:nvPr>
            <p:ph type="ftr" sz="quarter" idx="11"/>
          </p:nvPr>
        </p:nvSpPr>
        <p:spPr/>
        <p:txBody>
          <a:bodyPr/>
          <a:lstStyle/>
          <a:p>
            <a:endParaRPr lang="hu-HU"/>
          </a:p>
        </p:txBody>
      </p:sp>
      <p:sp>
        <p:nvSpPr>
          <p:cNvPr id="5" name="Dia számának helye 4"/>
          <p:cNvSpPr>
            <a:spLocks noGrp="1"/>
          </p:cNvSpPr>
          <p:nvPr>
            <p:ph type="sldNum" sz="quarter" idx="12"/>
          </p:nvPr>
        </p:nvSpPr>
        <p:spPr/>
        <p:txBody>
          <a:bodyPr/>
          <a:lstStyle/>
          <a:p>
            <a:fld id="{A9440EC8-BCC1-4D89-A7F1-F400A29358DE}" type="slidenum">
              <a:rPr lang="hu-HU" smtClean="0"/>
              <a:t>‹#›</a:t>
            </a:fld>
            <a:endParaRPr lang="hu-HU"/>
          </a:p>
        </p:txBody>
      </p:sp>
    </p:spTree>
    <p:extLst>
      <p:ext uri="{BB962C8B-B14F-4D97-AF65-F5344CB8AC3E}">
        <p14:creationId xmlns:p14="http://schemas.microsoft.com/office/powerpoint/2010/main" val="3349386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p:cNvSpPr>
            <a:spLocks noGrp="1"/>
          </p:cNvSpPr>
          <p:nvPr>
            <p:ph type="dt" sz="half" idx="10"/>
          </p:nvPr>
        </p:nvSpPr>
        <p:spPr/>
        <p:txBody>
          <a:bodyPr/>
          <a:lstStyle/>
          <a:p>
            <a:fld id="{397604E0-0D2C-4780-BF54-3C57F83D7B51}" type="datetimeFigureOut">
              <a:rPr lang="hu-HU" smtClean="0"/>
              <a:t>2023.11.15.</a:t>
            </a:fld>
            <a:endParaRPr lang="hu-HU"/>
          </a:p>
        </p:txBody>
      </p:sp>
      <p:sp>
        <p:nvSpPr>
          <p:cNvPr id="3" name="Élőláb helye 2"/>
          <p:cNvSpPr>
            <a:spLocks noGrp="1"/>
          </p:cNvSpPr>
          <p:nvPr>
            <p:ph type="ftr" sz="quarter" idx="11"/>
          </p:nvPr>
        </p:nvSpPr>
        <p:spPr/>
        <p:txBody>
          <a:bodyPr/>
          <a:lstStyle/>
          <a:p>
            <a:endParaRPr lang="hu-HU"/>
          </a:p>
        </p:txBody>
      </p:sp>
      <p:sp>
        <p:nvSpPr>
          <p:cNvPr id="4" name="Dia számának helye 3"/>
          <p:cNvSpPr>
            <a:spLocks noGrp="1"/>
          </p:cNvSpPr>
          <p:nvPr>
            <p:ph type="sldNum" sz="quarter" idx="12"/>
          </p:nvPr>
        </p:nvSpPr>
        <p:spPr/>
        <p:txBody>
          <a:bodyPr/>
          <a:lstStyle/>
          <a:p>
            <a:fld id="{A9440EC8-BCC1-4D89-A7F1-F400A29358DE}" type="slidenum">
              <a:rPr lang="hu-HU" smtClean="0"/>
              <a:t>‹#›</a:t>
            </a:fld>
            <a:endParaRPr lang="hu-HU"/>
          </a:p>
        </p:txBody>
      </p:sp>
    </p:spTree>
    <p:extLst>
      <p:ext uri="{BB962C8B-B14F-4D97-AF65-F5344CB8AC3E}">
        <p14:creationId xmlns:p14="http://schemas.microsoft.com/office/powerpoint/2010/main" val="2428916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p:cNvSpPr>
            <a:spLocks noGrp="1"/>
          </p:cNvSpPr>
          <p:nvPr>
            <p:ph type="dt" sz="half" idx="10"/>
          </p:nvPr>
        </p:nvSpPr>
        <p:spPr/>
        <p:txBody>
          <a:bodyPr/>
          <a:lstStyle/>
          <a:p>
            <a:fld id="{397604E0-0D2C-4780-BF54-3C57F83D7B51}" type="datetimeFigureOut">
              <a:rPr lang="hu-HU" smtClean="0"/>
              <a:t>2023.11.15.</a:t>
            </a:fld>
            <a:endParaRPr lang="hu-HU"/>
          </a:p>
        </p:txBody>
      </p:sp>
      <p:sp>
        <p:nvSpPr>
          <p:cNvPr id="6" name="Élőláb helye 5"/>
          <p:cNvSpPr>
            <a:spLocks noGrp="1"/>
          </p:cNvSpPr>
          <p:nvPr>
            <p:ph type="ftr" sz="quarter" idx="11"/>
          </p:nvPr>
        </p:nvSpPr>
        <p:spPr/>
        <p:txBody>
          <a:bodyPr/>
          <a:lstStyle/>
          <a:p>
            <a:endParaRPr lang="hu-HU"/>
          </a:p>
        </p:txBody>
      </p:sp>
      <p:sp>
        <p:nvSpPr>
          <p:cNvPr id="7" name="Dia számának helye 6"/>
          <p:cNvSpPr>
            <a:spLocks noGrp="1"/>
          </p:cNvSpPr>
          <p:nvPr>
            <p:ph type="sldNum" sz="quarter" idx="12"/>
          </p:nvPr>
        </p:nvSpPr>
        <p:spPr/>
        <p:txBody>
          <a:bodyPr/>
          <a:lstStyle/>
          <a:p>
            <a:fld id="{A9440EC8-BCC1-4D89-A7F1-F400A29358DE}" type="slidenum">
              <a:rPr lang="hu-HU" smtClean="0"/>
              <a:t>‹#›</a:t>
            </a:fld>
            <a:endParaRPr lang="hu-HU"/>
          </a:p>
        </p:txBody>
      </p:sp>
    </p:spTree>
    <p:extLst>
      <p:ext uri="{BB962C8B-B14F-4D97-AF65-F5344CB8AC3E}">
        <p14:creationId xmlns:p14="http://schemas.microsoft.com/office/powerpoint/2010/main" val="333545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p:cNvSpPr>
            <a:spLocks noGrp="1"/>
          </p:cNvSpPr>
          <p:nvPr>
            <p:ph type="dt" sz="half" idx="10"/>
          </p:nvPr>
        </p:nvSpPr>
        <p:spPr/>
        <p:txBody>
          <a:bodyPr/>
          <a:lstStyle/>
          <a:p>
            <a:fld id="{397604E0-0D2C-4780-BF54-3C57F83D7B51}" type="datetimeFigureOut">
              <a:rPr lang="hu-HU" smtClean="0"/>
              <a:t>2023.11.15.</a:t>
            </a:fld>
            <a:endParaRPr lang="hu-HU"/>
          </a:p>
        </p:txBody>
      </p:sp>
      <p:sp>
        <p:nvSpPr>
          <p:cNvPr id="6" name="Élőláb helye 5"/>
          <p:cNvSpPr>
            <a:spLocks noGrp="1"/>
          </p:cNvSpPr>
          <p:nvPr>
            <p:ph type="ftr" sz="quarter" idx="11"/>
          </p:nvPr>
        </p:nvSpPr>
        <p:spPr/>
        <p:txBody>
          <a:bodyPr/>
          <a:lstStyle/>
          <a:p>
            <a:endParaRPr lang="hu-HU"/>
          </a:p>
        </p:txBody>
      </p:sp>
      <p:sp>
        <p:nvSpPr>
          <p:cNvPr id="7" name="Dia számának helye 6"/>
          <p:cNvSpPr>
            <a:spLocks noGrp="1"/>
          </p:cNvSpPr>
          <p:nvPr>
            <p:ph type="sldNum" sz="quarter" idx="12"/>
          </p:nvPr>
        </p:nvSpPr>
        <p:spPr/>
        <p:txBody>
          <a:bodyPr/>
          <a:lstStyle/>
          <a:p>
            <a:fld id="{A9440EC8-BCC1-4D89-A7F1-F400A29358DE}" type="slidenum">
              <a:rPr lang="hu-HU" smtClean="0"/>
              <a:t>‹#›</a:t>
            </a:fld>
            <a:endParaRPr lang="hu-HU"/>
          </a:p>
        </p:txBody>
      </p:sp>
    </p:spTree>
    <p:extLst>
      <p:ext uri="{BB962C8B-B14F-4D97-AF65-F5344CB8AC3E}">
        <p14:creationId xmlns:p14="http://schemas.microsoft.com/office/powerpoint/2010/main" val="235837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Cím hely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u-HU"/>
              <a:t>Mintacím szerkesztése</a:t>
            </a:r>
          </a:p>
        </p:txBody>
      </p:sp>
      <p:sp>
        <p:nvSpPr>
          <p:cNvPr id="3" name="Szöveg hely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7604E0-0D2C-4780-BF54-3C57F83D7B51}" type="datetimeFigureOut">
              <a:rPr lang="hu-HU" smtClean="0"/>
              <a:t>2023.11.15.</a:t>
            </a:fld>
            <a:endParaRPr lang="hu-HU"/>
          </a:p>
        </p:txBody>
      </p:sp>
      <p:sp>
        <p:nvSpPr>
          <p:cNvPr id="5" name="Élőláb hely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u-HU"/>
          </a:p>
        </p:txBody>
      </p:sp>
      <p:sp>
        <p:nvSpPr>
          <p:cNvPr id="6" name="Dia számának hely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440EC8-BCC1-4D89-A7F1-F400A29358DE}" type="slidenum">
              <a:rPr lang="hu-HU" smtClean="0"/>
              <a:t>‹#›</a:t>
            </a:fld>
            <a:endParaRPr lang="hu-HU"/>
          </a:p>
        </p:txBody>
      </p:sp>
    </p:spTree>
    <p:extLst>
      <p:ext uri="{BB962C8B-B14F-4D97-AF65-F5344CB8AC3E}">
        <p14:creationId xmlns:p14="http://schemas.microsoft.com/office/powerpoint/2010/main" val="29940735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slideplayer.hu/slide/2118473/" TargetMode="External"/><Relationship Id="rId7" Type="http://schemas.openxmlformats.org/officeDocument/2006/relationships/hyperlink" Target="https://www.alza.hu/fogalomtar/ram-memoria-tipusok" TargetMode="External"/><Relationship Id="rId2" Type="http://schemas.openxmlformats.org/officeDocument/2006/relationships/hyperlink" Target="http://users.atw.hu/tfginfo/ht/hardver/CPU.htm" TargetMode="External"/><Relationship Id="rId1" Type="http://schemas.openxmlformats.org/officeDocument/2006/relationships/slideLayout" Target="../slideLayouts/slideLayout2.xml"/><Relationship Id="rId6" Type="http://schemas.openxmlformats.org/officeDocument/2006/relationships/hyperlink" Target="https://hu.wikipedia.org/wiki/Mem%C3%B3ria_(sz%C3%A1m%C3%ADt%C3%A1stechnika)" TargetMode="External"/><Relationship Id="rId5" Type="http://schemas.openxmlformats.org/officeDocument/2006/relationships/hyperlink" Target="https://www.pcx.hu/Minden-amit-RAM-tudni-erdemes-1" TargetMode="External"/><Relationship Id="rId4" Type="http://schemas.openxmlformats.org/officeDocument/2006/relationships/hyperlink" Target="https://bestofcafe.hu/mi_a_ram.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8" name="Kép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553591">
            <a:off x="10375637" y="5230821"/>
            <a:ext cx="2156460" cy="2156460"/>
          </a:xfrm>
          <a:prstGeom prst="rect">
            <a:avLst/>
          </a:prstGeom>
        </p:spPr>
      </p:pic>
      <p:sp>
        <p:nvSpPr>
          <p:cNvPr id="2" name="Cím 1"/>
          <p:cNvSpPr>
            <a:spLocks noGrp="1"/>
          </p:cNvSpPr>
          <p:nvPr>
            <p:ph type="ctrTitle"/>
          </p:nvPr>
        </p:nvSpPr>
        <p:spPr>
          <a:xfrm>
            <a:off x="2309867" y="993683"/>
            <a:ext cx="9144000" cy="1078997"/>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prstTxWarp prst="textArchUp">
              <a:avLst/>
            </a:prstTxWarp>
          </a:bodyPr>
          <a:lstStyle/>
          <a:p>
            <a:r>
              <a:rPr lang="hu-HU" dirty="0">
                <a:solidFill>
                  <a:schemeClr val="bg1"/>
                </a:solidFill>
                <a:effectLst>
                  <a:glow rad="228600">
                    <a:schemeClr val="accent3">
                      <a:satMod val="175000"/>
                      <a:alpha val="40000"/>
                    </a:schemeClr>
                  </a:glow>
                </a:effectLst>
                <a:latin typeface="Cooper Black" panose="0208090404030B020404" pitchFamily="18" charset="0"/>
              </a:rPr>
              <a:t>Processzorok és RAM(ok)</a:t>
            </a:r>
          </a:p>
        </p:txBody>
      </p:sp>
      <p:sp>
        <p:nvSpPr>
          <p:cNvPr id="3" name="Alcím 2"/>
          <p:cNvSpPr>
            <a:spLocks noGrp="1"/>
          </p:cNvSpPr>
          <p:nvPr>
            <p:ph type="subTitle" idx="1"/>
          </p:nvPr>
        </p:nvSpPr>
        <p:spPr>
          <a:xfrm>
            <a:off x="1953142" y="5302759"/>
            <a:ext cx="8834650" cy="1297664"/>
          </a:xfrm>
        </p:spPr>
        <p:txBody>
          <a:bodyPr>
            <a:noAutofit/>
          </a:bodyPr>
          <a:lstStyle/>
          <a:p>
            <a:r>
              <a:rPr lang="hu-HU" sz="2800" b="1" dirty="0">
                <a:solidFill>
                  <a:schemeClr val="bg1"/>
                </a:solidFill>
              </a:rPr>
              <a:t>Misi: Processzorok.docx</a:t>
            </a:r>
          </a:p>
          <a:p>
            <a:r>
              <a:rPr lang="hu-HU" sz="2800" b="1" dirty="0">
                <a:solidFill>
                  <a:schemeClr val="bg1"/>
                </a:solidFill>
              </a:rPr>
              <a:t>Gergő: RAM(ok).</a:t>
            </a:r>
            <a:r>
              <a:rPr lang="hu-HU" sz="2800" b="1" dirty="0" smtClean="0">
                <a:solidFill>
                  <a:schemeClr val="bg1"/>
                </a:solidFill>
              </a:rPr>
              <a:t>docx + Puritánppt.pptx</a:t>
            </a:r>
            <a:endParaRPr lang="hu-HU" sz="2800" b="1" dirty="0">
              <a:solidFill>
                <a:schemeClr val="bg1"/>
              </a:solidFill>
            </a:endParaRPr>
          </a:p>
          <a:p>
            <a:r>
              <a:rPr lang="hu-HU" sz="2800" b="1" dirty="0">
                <a:solidFill>
                  <a:schemeClr val="bg1"/>
                </a:solidFill>
              </a:rPr>
              <a:t>Valentin: PowerPoint.pptx</a:t>
            </a:r>
          </a:p>
        </p:txBody>
      </p:sp>
      <p:pic>
        <p:nvPicPr>
          <p:cNvPr id="4" name="Kép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731174">
            <a:off x="-794901" y="-655064"/>
            <a:ext cx="2957703" cy="1798283"/>
          </a:xfrm>
          <a:prstGeom prst="rect">
            <a:avLst/>
          </a:prstGeom>
        </p:spPr>
      </p:pic>
    </p:spTree>
    <p:extLst>
      <p:ext uri="{BB962C8B-B14F-4D97-AF65-F5344CB8AC3E}">
        <p14:creationId xmlns:p14="http://schemas.microsoft.com/office/powerpoint/2010/main" val="820051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1+#ppt_w/2"/>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 calcmode="lin" valueType="num">
                                      <p:cBhvr additive="base">
                                        <p:cTn id="2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 calcmode="lin" valueType="num">
                                      <p:cBhvr additive="base">
                                        <p:cTn id="2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 calcmode="lin" valueType="num">
                                      <p:cBhvr additive="base">
                                        <p:cTn id="3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solidFill>
                  <a:schemeClr val="bg1"/>
                </a:solidFill>
                <a:latin typeface="Algerian" panose="04020705040A02060702" pitchFamily="82" charset="0"/>
              </a:rPr>
              <a:t>Memória típusok</a:t>
            </a:r>
          </a:p>
        </p:txBody>
      </p:sp>
      <p:sp>
        <p:nvSpPr>
          <p:cNvPr id="3" name="Tartalom helye 2"/>
          <p:cNvSpPr>
            <a:spLocks noGrp="1"/>
          </p:cNvSpPr>
          <p:nvPr>
            <p:ph idx="1"/>
          </p:nvPr>
        </p:nvSpPr>
        <p:spPr>
          <a:xfrm>
            <a:off x="838200" y="3494934"/>
            <a:ext cx="10515600" cy="1910034"/>
          </a:xfrm>
        </p:spPr>
        <p:txBody>
          <a:bodyPr/>
          <a:lstStyle/>
          <a:p>
            <a:r>
              <a:rPr lang="hu-HU" dirty="0">
                <a:solidFill>
                  <a:schemeClr val="bg1"/>
                </a:solidFill>
              </a:rPr>
              <a:t>Ez egy további régebbi RAM típus, amelyet a </a:t>
            </a:r>
            <a:r>
              <a:rPr lang="hu-HU" dirty="0" err="1">
                <a:solidFill>
                  <a:schemeClr val="bg1"/>
                </a:solidFill>
              </a:rPr>
              <a:t>Rambus</a:t>
            </a:r>
            <a:r>
              <a:rPr lang="hu-HU" dirty="0">
                <a:solidFill>
                  <a:schemeClr val="bg1"/>
                </a:solidFill>
              </a:rPr>
              <a:t> Inc. fejlesztett ki. </a:t>
            </a:r>
          </a:p>
          <a:p>
            <a:r>
              <a:rPr lang="hu-HU" dirty="0">
                <a:solidFill>
                  <a:schemeClr val="bg1"/>
                </a:solidFill>
              </a:rPr>
              <a:t>Magasabb adatátviteli sebességet kínál, de kevésbé elterjedt és korlátozottan kompatibilis más rendszerekkel</a:t>
            </a:r>
          </a:p>
          <a:p>
            <a:endParaRPr lang="hu-HU" dirty="0"/>
          </a:p>
        </p:txBody>
      </p:sp>
      <p:sp>
        <p:nvSpPr>
          <p:cNvPr id="4" name="Szövegdoboz 3"/>
          <p:cNvSpPr txBox="1"/>
          <p:nvPr/>
        </p:nvSpPr>
        <p:spPr>
          <a:xfrm>
            <a:off x="1915222" y="2608877"/>
            <a:ext cx="8361556" cy="800219"/>
          </a:xfrm>
          <a:prstGeom prst="rect">
            <a:avLst/>
          </a:prstGeom>
          <a:noFill/>
        </p:spPr>
        <p:txBody>
          <a:bodyPr wrap="square" rtlCol="0">
            <a:spAutoFit/>
          </a:bodyPr>
          <a:lstStyle/>
          <a:p>
            <a:pPr algn="ctr"/>
            <a:r>
              <a:rPr lang="hu-HU" sz="2800" b="1" u="sng" dirty="0">
                <a:solidFill>
                  <a:schemeClr val="bg1"/>
                </a:solidFill>
              </a:rPr>
              <a:t>RDRAM (</a:t>
            </a:r>
            <a:r>
              <a:rPr lang="hu-HU" sz="2800" b="1" u="sng" dirty="0" err="1">
                <a:solidFill>
                  <a:schemeClr val="bg1"/>
                </a:solidFill>
              </a:rPr>
              <a:t>Rambus</a:t>
            </a:r>
            <a:r>
              <a:rPr lang="hu-HU" sz="2800" b="1" u="sng" dirty="0">
                <a:solidFill>
                  <a:schemeClr val="bg1"/>
                </a:solidFill>
              </a:rPr>
              <a:t> </a:t>
            </a:r>
            <a:r>
              <a:rPr lang="hu-HU" sz="2800" b="1" u="sng" dirty="0" err="1">
                <a:solidFill>
                  <a:schemeClr val="bg1"/>
                </a:solidFill>
              </a:rPr>
              <a:t>Dynamic</a:t>
            </a:r>
            <a:r>
              <a:rPr lang="hu-HU" sz="2800" b="1" u="sng" dirty="0">
                <a:solidFill>
                  <a:schemeClr val="bg1"/>
                </a:solidFill>
              </a:rPr>
              <a:t> Random Access </a:t>
            </a:r>
            <a:r>
              <a:rPr lang="hu-HU" sz="2800" b="1" u="sng" dirty="0" err="1">
                <a:solidFill>
                  <a:schemeClr val="bg1"/>
                </a:solidFill>
              </a:rPr>
              <a:t>Memory</a:t>
            </a:r>
            <a:r>
              <a:rPr lang="hu-HU" sz="2800" b="1" u="sng" dirty="0">
                <a:solidFill>
                  <a:schemeClr val="bg1"/>
                </a:solidFill>
              </a:rPr>
              <a:t>)</a:t>
            </a:r>
            <a:r>
              <a:rPr lang="hu-HU" sz="2800" u="sng" dirty="0">
                <a:solidFill>
                  <a:schemeClr val="bg1"/>
                </a:solidFill>
              </a:rPr>
              <a:t> </a:t>
            </a:r>
          </a:p>
          <a:p>
            <a:pPr algn="ctr"/>
            <a:endParaRPr lang="hu-HU" dirty="0">
              <a:solidFill>
                <a:schemeClr val="bg1"/>
              </a:solidFill>
            </a:endParaRPr>
          </a:p>
        </p:txBody>
      </p:sp>
      <p:pic>
        <p:nvPicPr>
          <p:cNvPr id="6" name="Kép 5" descr="A képen Betűtípus, Grafika, képernyőkép, embléma látható&#10;&#10;Automatikusan generált leírás">
            <a:extLst>
              <a:ext uri="{FF2B5EF4-FFF2-40B4-BE49-F238E27FC236}">
                <a16:creationId xmlns:a16="http://schemas.microsoft.com/office/drawing/2014/main" id="{5D358AE1-0E07-D2EB-BC68-B476AAEE7A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952" y="4454334"/>
            <a:ext cx="2715651" cy="2715651"/>
          </a:xfrm>
          <a:prstGeom prst="rect">
            <a:avLst/>
          </a:prstGeom>
        </p:spPr>
      </p:pic>
    </p:spTree>
    <p:extLst>
      <p:ext uri="{BB962C8B-B14F-4D97-AF65-F5344CB8AC3E}">
        <p14:creationId xmlns:p14="http://schemas.microsoft.com/office/powerpoint/2010/main" val="3340147122"/>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ppt_y"/>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 presetClass="entr" presetSubtype="8" fill="hold" nodeType="after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 calcmode="lin" valueType="num">
                                      <p:cBhvr additive="base">
                                        <p:cTn id="21"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solidFill>
                  <a:schemeClr val="bg1"/>
                </a:solidFill>
                <a:latin typeface="Algerian" panose="04020705040A02060702" pitchFamily="82" charset="0"/>
              </a:rPr>
              <a:t>Memória típusok</a:t>
            </a:r>
          </a:p>
        </p:txBody>
      </p:sp>
      <p:sp>
        <p:nvSpPr>
          <p:cNvPr id="3" name="Tartalom helye 2"/>
          <p:cNvSpPr>
            <a:spLocks noGrp="1"/>
          </p:cNvSpPr>
          <p:nvPr>
            <p:ph idx="1"/>
          </p:nvPr>
        </p:nvSpPr>
        <p:spPr>
          <a:xfrm>
            <a:off x="838200" y="3494934"/>
            <a:ext cx="10515600" cy="1640737"/>
          </a:xfrm>
        </p:spPr>
        <p:txBody>
          <a:bodyPr/>
          <a:lstStyle/>
          <a:p>
            <a:r>
              <a:rPr lang="hu-HU" dirty="0">
                <a:solidFill>
                  <a:schemeClr val="bg1"/>
                </a:solidFill>
              </a:rPr>
              <a:t>Régebbi típusú RAM, amelyet a DDR generációk váltottak fel</a:t>
            </a:r>
          </a:p>
          <a:p>
            <a:r>
              <a:rPr lang="hu-HU" dirty="0">
                <a:solidFill>
                  <a:schemeClr val="bg1"/>
                </a:solidFill>
              </a:rPr>
              <a:t>Kisebb sebesség és adatátvitel</a:t>
            </a:r>
          </a:p>
          <a:p>
            <a:r>
              <a:rPr lang="hu-HU" dirty="0">
                <a:solidFill>
                  <a:schemeClr val="bg1"/>
                </a:solidFill>
              </a:rPr>
              <a:t>Általában régebbi (nagyon régi) számítógépekben </a:t>
            </a:r>
          </a:p>
          <a:p>
            <a:endParaRPr lang="hu-HU" dirty="0"/>
          </a:p>
        </p:txBody>
      </p:sp>
      <p:sp>
        <p:nvSpPr>
          <p:cNvPr id="5" name="Szövegdoboz 4"/>
          <p:cNvSpPr txBox="1"/>
          <p:nvPr/>
        </p:nvSpPr>
        <p:spPr>
          <a:xfrm>
            <a:off x="1698734" y="2694715"/>
            <a:ext cx="8794531" cy="800219"/>
          </a:xfrm>
          <a:prstGeom prst="rect">
            <a:avLst/>
          </a:prstGeom>
          <a:noFill/>
        </p:spPr>
        <p:txBody>
          <a:bodyPr wrap="square" rtlCol="0">
            <a:spAutoFit/>
          </a:bodyPr>
          <a:lstStyle/>
          <a:p>
            <a:pPr algn="ctr"/>
            <a:r>
              <a:rPr lang="hu-HU" sz="2800" b="1" u="sng" dirty="0">
                <a:solidFill>
                  <a:schemeClr val="bg1"/>
                </a:solidFill>
              </a:rPr>
              <a:t>SDRAM (</a:t>
            </a:r>
            <a:r>
              <a:rPr lang="hu-HU" sz="2800" b="1" u="sng" dirty="0" err="1">
                <a:solidFill>
                  <a:schemeClr val="bg1"/>
                </a:solidFill>
              </a:rPr>
              <a:t>Synchronous</a:t>
            </a:r>
            <a:r>
              <a:rPr lang="hu-HU" sz="2800" b="1" u="sng" dirty="0">
                <a:solidFill>
                  <a:schemeClr val="bg1"/>
                </a:solidFill>
              </a:rPr>
              <a:t> </a:t>
            </a:r>
            <a:r>
              <a:rPr lang="hu-HU" sz="2800" b="1" u="sng" dirty="0" err="1">
                <a:solidFill>
                  <a:schemeClr val="bg1"/>
                </a:solidFill>
              </a:rPr>
              <a:t>Dynamic</a:t>
            </a:r>
            <a:r>
              <a:rPr lang="hu-HU" sz="2800" b="1" u="sng" dirty="0">
                <a:solidFill>
                  <a:schemeClr val="bg1"/>
                </a:solidFill>
              </a:rPr>
              <a:t> Random Access </a:t>
            </a:r>
            <a:r>
              <a:rPr lang="hu-HU" sz="2800" b="1" u="sng" dirty="0" err="1">
                <a:solidFill>
                  <a:schemeClr val="bg1"/>
                </a:solidFill>
              </a:rPr>
              <a:t>Memory</a:t>
            </a:r>
            <a:r>
              <a:rPr lang="hu-HU" sz="2800" b="1" u="sng" dirty="0">
                <a:solidFill>
                  <a:schemeClr val="bg1"/>
                </a:solidFill>
              </a:rPr>
              <a:t>)</a:t>
            </a:r>
            <a:r>
              <a:rPr lang="hu-HU" sz="2800" u="sng" dirty="0">
                <a:solidFill>
                  <a:schemeClr val="bg1"/>
                </a:solidFill>
              </a:rPr>
              <a:t> </a:t>
            </a:r>
          </a:p>
          <a:p>
            <a:pPr algn="ctr"/>
            <a:endParaRPr lang="hu-HU" dirty="0">
              <a:solidFill>
                <a:schemeClr val="bg1"/>
              </a:solidFill>
            </a:endParaRPr>
          </a:p>
        </p:txBody>
      </p:sp>
    </p:spTree>
    <p:extLst>
      <p:ext uri="{BB962C8B-B14F-4D97-AF65-F5344CB8AC3E}">
        <p14:creationId xmlns:p14="http://schemas.microsoft.com/office/powerpoint/2010/main" val="474864359"/>
      </p:ext>
    </p:extLst>
  </p:cSld>
  <p:clrMapOvr>
    <a:masterClrMapping/>
  </p:clrMapOvr>
  <mc:AlternateContent xmlns:mc="http://schemas.openxmlformats.org/markup-compatibility/2006" xmlns:p14="http://schemas.microsoft.com/office/powerpoint/2010/main">
    <mc:Choice Requires="p14">
      <p:transition spd="slow" p14:dur="24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solidFill>
                  <a:schemeClr val="bg1"/>
                </a:solidFill>
                <a:latin typeface="Algerian" panose="04020705040A02060702" pitchFamily="82" charset="0"/>
              </a:rPr>
              <a:t>Memória típusok</a:t>
            </a:r>
          </a:p>
        </p:txBody>
      </p:sp>
      <p:sp>
        <p:nvSpPr>
          <p:cNvPr id="3" name="Tartalom helye 2"/>
          <p:cNvSpPr>
            <a:spLocks noGrp="1"/>
          </p:cNvSpPr>
          <p:nvPr>
            <p:ph idx="1"/>
          </p:nvPr>
        </p:nvSpPr>
        <p:spPr>
          <a:xfrm>
            <a:off x="838200" y="3494934"/>
            <a:ext cx="10515600" cy="1640737"/>
          </a:xfrm>
        </p:spPr>
        <p:txBody>
          <a:bodyPr/>
          <a:lstStyle/>
          <a:p>
            <a:r>
              <a:rPr lang="hu-HU" dirty="0">
                <a:solidFill>
                  <a:schemeClr val="bg1"/>
                </a:solidFill>
              </a:rPr>
              <a:t>Az eredeti DDR memória típus, amelyet a DDR2 követett </a:t>
            </a:r>
          </a:p>
          <a:p>
            <a:r>
              <a:rPr lang="hu-HU" dirty="0">
                <a:solidFill>
                  <a:schemeClr val="bg1"/>
                </a:solidFill>
              </a:rPr>
              <a:t>elsők között alkalmazta a kettős adatátviteli sebességet --&gt; nagyobb adatátvitel (</a:t>
            </a:r>
            <a:r>
              <a:rPr lang="hu-HU" dirty="0" err="1">
                <a:solidFill>
                  <a:schemeClr val="bg1"/>
                </a:solidFill>
              </a:rPr>
              <a:t>max</a:t>
            </a:r>
            <a:r>
              <a:rPr lang="hu-HU" dirty="0">
                <a:solidFill>
                  <a:schemeClr val="bg1"/>
                </a:solidFill>
              </a:rPr>
              <a:t> </a:t>
            </a:r>
            <a:r>
              <a:rPr lang="hu-HU" b="1" dirty="0">
                <a:solidFill>
                  <a:schemeClr val="bg1"/>
                </a:solidFill>
              </a:rPr>
              <a:t>400 MHz</a:t>
            </a:r>
            <a:r>
              <a:rPr lang="hu-HU" dirty="0">
                <a:solidFill>
                  <a:schemeClr val="bg1"/>
                </a:solidFill>
              </a:rPr>
              <a:t>)</a:t>
            </a:r>
          </a:p>
          <a:p>
            <a:endParaRPr lang="hu-HU" dirty="0"/>
          </a:p>
        </p:txBody>
      </p:sp>
      <p:sp>
        <p:nvSpPr>
          <p:cNvPr id="5" name="Szövegdoboz 4"/>
          <p:cNvSpPr txBox="1"/>
          <p:nvPr/>
        </p:nvSpPr>
        <p:spPr>
          <a:xfrm>
            <a:off x="1698734" y="2694715"/>
            <a:ext cx="8794531" cy="800219"/>
          </a:xfrm>
          <a:prstGeom prst="rect">
            <a:avLst/>
          </a:prstGeom>
          <a:noFill/>
        </p:spPr>
        <p:txBody>
          <a:bodyPr wrap="square" rtlCol="0">
            <a:spAutoFit/>
          </a:bodyPr>
          <a:lstStyle/>
          <a:p>
            <a:pPr algn="ctr"/>
            <a:r>
              <a:rPr lang="hu-HU" sz="2800" b="1" u="sng" dirty="0">
                <a:solidFill>
                  <a:schemeClr val="bg1"/>
                </a:solidFill>
              </a:rPr>
              <a:t>DDR (DOUBLE DATA RATE)</a:t>
            </a:r>
            <a:endParaRPr lang="hu-HU" sz="2800" u="sng" dirty="0">
              <a:solidFill>
                <a:schemeClr val="bg1"/>
              </a:solidFill>
            </a:endParaRPr>
          </a:p>
          <a:p>
            <a:pPr algn="ctr"/>
            <a:endParaRPr lang="hu-HU" dirty="0">
              <a:solidFill>
                <a:schemeClr val="bg1"/>
              </a:solidFill>
            </a:endParaRPr>
          </a:p>
        </p:txBody>
      </p:sp>
    </p:spTree>
    <p:extLst>
      <p:ext uri="{BB962C8B-B14F-4D97-AF65-F5344CB8AC3E}">
        <p14:creationId xmlns:p14="http://schemas.microsoft.com/office/powerpoint/2010/main" val="253826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solidFill>
                  <a:schemeClr val="bg1"/>
                </a:solidFill>
                <a:latin typeface="Algerian" panose="04020705040A02060702" pitchFamily="82" charset="0"/>
              </a:rPr>
              <a:t>Memória típusok</a:t>
            </a:r>
          </a:p>
        </p:txBody>
      </p:sp>
      <p:sp>
        <p:nvSpPr>
          <p:cNvPr id="3" name="Tartalom helye 2"/>
          <p:cNvSpPr>
            <a:spLocks noGrp="1"/>
          </p:cNvSpPr>
          <p:nvPr>
            <p:ph idx="1"/>
          </p:nvPr>
        </p:nvSpPr>
        <p:spPr>
          <a:xfrm>
            <a:off x="838200" y="3494934"/>
            <a:ext cx="10515600" cy="1640737"/>
          </a:xfrm>
        </p:spPr>
        <p:txBody>
          <a:bodyPr>
            <a:normAutofit fontScale="92500" lnSpcReduction="10000"/>
          </a:bodyPr>
          <a:lstStyle/>
          <a:p>
            <a:r>
              <a:rPr lang="hu-HU" dirty="0">
                <a:solidFill>
                  <a:schemeClr val="bg1"/>
                </a:solidFill>
              </a:rPr>
              <a:t>Kevésbé elterjedt és kevésbé használatos</a:t>
            </a:r>
          </a:p>
          <a:p>
            <a:r>
              <a:rPr lang="hu-HU" dirty="0">
                <a:solidFill>
                  <a:schemeClr val="bg1"/>
                </a:solidFill>
              </a:rPr>
              <a:t>Alacsonyabb sebesség és adatátviteli sebesség mint a DDR3 és a DDR4 esetében (133~200MHz)</a:t>
            </a:r>
          </a:p>
          <a:p>
            <a:r>
              <a:rPr lang="hu-HU" dirty="0">
                <a:solidFill>
                  <a:schemeClr val="bg1"/>
                </a:solidFill>
              </a:rPr>
              <a:t>Kevésbé kompatibilis az újabb alaplapokkal</a:t>
            </a:r>
          </a:p>
          <a:p>
            <a:endParaRPr lang="hu-HU" dirty="0"/>
          </a:p>
        </p:txBody>
      </p:sp>
      <p:sp>
        <p:nvSpPr>
          <p:cNvPr id="5" name="Szövegdoboz 4"/>
          <p:cNvSpPr txBox="1"/>
          <p:nvPr/>
        </p:nvSpPr>
        <p:spPr>
          <a:xfrm>
            <a:off x="1698734" y="2694715"/>
            <a:ext cx="8794531" cy="800219"/>
          </a:xfrm>
          <a:prstGeom prst="rect">
            <a:avLst/>
          </a:prstGeom>
          <a:noFill/>
        </p:spPr>
        <p:txBody>
          <a:bodyPr wrap="square" rtlCol="0">
            <a:spAutoFit/>
          </a:bodyPr>
          <a:lstStyle/>
          <a:p>
            <a:pPr algn="ctr"/>
            <a:r>
              <a:rPr lang="hu-HU" sz="2800" b="1" u="sng" dirty="0">
                <a:solidFill>
                  <a:schemeClr val="bg1"/>
                </a:solidFill>
              </a:rPr>
              <a:t>DDR 2 (DOUBLE DATA RATE 2)</a:t>
            </a:r>
            <a:endParaRPr lang="hu-HU" sz="2800" u="sng" dirty="0">
              <a:solidFill>
                <a:schemeClr val="bg1"/>
              </a:solidFill>
            </a:endParaRPr>
          </a:p>
          <a:p>
            <a:pPr algn="ctr"/>
            <a:endParaRPr lang="hu-HU" dirty="0">
              <a:solidFill>
                <a:schemeClr val="bg1"/>
              </a:solidFill>
            </a:endParaRPr>
          </a:p>
        </p:txBody>
      </p:sp>
    </p:spTree>
    <p:extLst>
      <p:ext uri="{BB962C8B-B14F-4D97-AF65-F5344CB8AC3E}">
        <p14:creationId xmlns:p14="http://schemas.microsoft.com/office/powerpoint/2010/main" val="1730912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solidFill>
                  <a:schemeClr val="bg1"/>
                </a:solidFill>
                <a:latin typeface="Algerian" panose="04020705040A02060702" pitchFamily="82" charset="0"/>
              </a:rPr>
              <a:t>Memória típusok</a:t>
            </a:r>
          </a:p>
        </p:txBody>
      </p:sp>
      <p:sp>
        <p:nvSpPr>
          <p:cNvPr id="3" name="Tartalom helye 2"/>
          <p:cNvSpPr>
            <a:spLocks noGrp="1"/>
          </p:cNvSpPr>
          <p:nvPr>
            <p:ph idx="1"/>
          </p:nvPr>
        </p:nvSpPr>
        <p:spPr>
          <a:xfrm>
            <a:off x="838200" y="3494934"/>
            <a:ext cx="10515600" cy="1640737"/>
          </a:xfrm>
        </p:spPr>
        <p:txBody>
          <a:bodyPr>
            <a:normAutofit/>
          </a:bodyPr>
          <a:lstStyle/>
          <a:p>
            <a:r>
              <a:rPr lang="hu-HU" dirty="0">
                <a:solidFill>
                  <a:schemeClr val="bg1"/>
                </a:solidFill>
              </a:rPr>
              <a:t>Sok régebbi számítógépben jelenleg is DDR3-as </a:t>
            </a:r>
            <a:r>
              <a:rPr lang="hu-HU" dirty="0" err="1">
                <a:solidFill>
                  <a:schemeClr val="bg1"/>
                </a:solidFill>
              </a:rPr>
              <a:t>ramok</a:t>
            </a:r>
            <a:r>
              <a:rPr lang="hu-HU" dirty="0">
                <a:solidFill>
                  <a:schemeClr val="bg1"/>
                </a:solidFill>
              </a:rPr>
              <a:t> vannak</a:t>
            </a:r>
          </a:p>
          <a:p>
            <a:r>
              <a:rPr lang="hu-HU" dirty="0">
                <a:solidFill>
                  <a:schemeClr val="bg1"/>
                </a:solidFill>
              </a:rPr>
              <a:t>Sebessége: 400–1066 MHz</a:t>
            </a:r>
          </a:p>
          <a:p>
            <a:endParaRPr lang="hu-HU" dirty="0"/>
          </a:p>
        </p:txBody>
      </p:sp>
      <p:sp>
        <p:nvSpPr>
          <p:cNvPr id="5" name="Szövegdoboz 4"/>
          <p:cNvSpPr txBox="1"/>
          <p:nvPr/>
        </p:nvSpPr>
        <p:spPr>
          <a:xfrm>
            <a:off x="1698734" y="2694715"/>
            <a:ext cx="8794531" cy="800219"/>
          </a:xfrm>
          <a:prstGeom prst="rect">
            <a:avLst/>
          </a:prstGeom>
          <a:noFill/>
        </p:spPr>
        <p:txBody>
          <a:bodyPr wrap="square" rtlCol="0">
            <a:spAutoFit/>
          </a:bodyPr>
          <a:lstStyle/>
          <a:p>
            <a:pPr algn="ctr"/>
            <a:r>
              <a:rPr lang="hu-HU" sz="2800" b="1" u="sng" dirty="0">
                <a:solidFill>
                  <a:schemeClr val="bg1"/>
                </a:solidFill>
              </a:rPr>
              <a:t>DDR 3 (DOUBLE DATA RATE 3)</a:t>
            </a:r>
            <a:endParaRPr lang="hu-HU" sz="2800" u="sng" dirty="0">
              <a:solidFill>
                <a:schemeClr val="bg1"/>
              </a:solidFill>
            </a:endParaRPr>
          </a:p>
          <a:p>
            <a:pPr algn="ctr"/>
            <a:endParaRPr lang="hu-HU" dirty="0">
              <a:solidFill>
                <a:schemeClr val="bg1"/>
              </a:solidFill>
            </a:endParaRPr>
          </a:p>
        </p:txBody>
      </p:sp>
    </p:spTree>
    <p:extLst>
      <p:ext uri="{BB962C8B-B14F-4D97-AF65-F5344CB8AC3E}">
        <p14:creationId xmlns:p14="http://schemas.microsoft.com/office/powerpoint/2010/main" val="150706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solidFill>
                  <a:schemeClr val="bg1"/>
                </a:solidFill>
                <a:latin typeface="Algerian" panose="04020705040A02060702" pitchFamily="82" charset="0"/>
              </a:rPr>
              <a:t>Memória típusok</a:t>
            </a:r>
          </a:p>
        </p:txBody>
      </p:sp>
      <p:sp>
        <p:nvSpPr>
          <p:cNvPr id="3" name="Tartalom helye 2"/>
          <p:cNvSpPr>
            <a:spLocks noGrp="1"/>
          </p:cNvSpPr>
          <p:nvPr>
            <p:ph idx="1"/>
          </p:nvPr>
        </p:nvSpPr>
        <p:spPr>
          <a:xfrm>
            <a:off x="838200" y="3494934"/>
            <a:ext cx="10515600" cy="1640737"/>
          </a:xfrm>
        </p:spPr>
        <p:txBody>
          <a:bodyPr>
            <a:normAutofit/>
          </a:bodyPr>
          <a:lstStyle/>
          <a:p>
            <a:r>
              <a:rPr lang="hu-HU" dirty="0">
                <a:solidFill>
                  <a:schemeClr val="bg1"/>
                </a:solidFill>
              </a:rPr>
              <a:t>Jelenleg a legelterjedtebb RAM típus</a:t>
            </a:r>
          </a:p>
          <a:p>
            <a:r>
              <a:rPr lang="hu-HU" dirty="0">
                <a:solidFill>
                  <a:schemeClr val="bg1"/>
                </a:solidFill>
              </a:rPr>
              <a:t>Sebessége: 2133MHz – 3000+ </a:t>
            </a:r>
            <a:r>
              <a:rPr lang="hu-HU" dirty="0" err="1">
                <a:solidFill>
                  <a:schemeClr val="bg1"/>
                </a:solidFill>
              </a:rPr>
              <a:t>Mhz</a:t>
            </a:r>
            <a:r>
              <a:rPr lang="hu-HU" dirty="0">
                <a:solidFill>
                  <a:schemeClr val="bg1"/>
                </a:solidFill>
              </a:rPr>
              <a:t> (</a:t>
            </a:r>
            <a:r>
              <a:rPr lang="hu-HU" dirty="0" err="1">
                <a:solidFill>
                  <a:schemeClr val="bg1"/>
                </a:solidFill>
              </a:rPr>
              <a:t>pl</a:t>
            </a:r>
            <a:r>
              <a:rPr lang="hu-HU" dirty="0">
                <a:solidFill>
                  <a:schemeClr val="bg1"/>
                </a:solidFill>
              </a:rPr>
              <a:t>: 3200, 3400)</a:t>
            </a:r>
          </a:p>
          <a:p>
            <a:r>
              <a:rPr lang="hu-HU" dirty="0">
                <a:solidFill>
                  <a:schemeClr val="bg1"/>
                </a:solidFill>
              </a:rPr>
              <a:t>Nem olyan drágák</a:t>
            </a:r>
          </a:p>
        </p:txBody>
      </p:sp>
      <p:sp>
        <p:nvSpPr>
          <p:cNvPr id="5" name="Szövegdoboz 4"/>
          <p:cNvSpPr txBox="1"/>
          <p:nvPr/>
        </p:nvSpPr>
        <p:spPr>
          <a:xfrm>
            <a:off x="1698734" y="2694715"/>
            <a:ext cx="8794531" cy="800219"/>
          </a:xfrm>
          <a:prstGeom prst="rect">
            <a:avLst/>
          </a:prstGeom>
          <a:noFill/>
        </p:spPr>
        <p:txBody>
          <a:bodyPr wrap="square" rtlCol="0">
            <a:spAutoFit/>
          </a:bodyPr>
          <a:lstStyle/>
          <a:p>
            <a:pPr algn="ctr"/>
            <a:r>
              <a:rPr lang="hu-HU" sz="2800" b="1" u="sng" dirty="0">
                <a:solidFill>
                  <a:schemeClr val="bg1"/>
                </a:solidFill>
              </a:rPr>
              <a:t>DDR 4 (DOUBLE DATA RATE 4)</a:t>
            </a:r>
            <a:endParaRPr lang="hu-HU" sz="2800" u="sng" dirty="0">
              <a:solidFill>
                <a:schemeClr val="bg1"/>
              </a:solidFill>
            </a:endParaRPr>
          </a:p>
          <a:p>
            <a:pPr algn="ctr"/>
            <a:endParaRPr lang="hu-HU" dirty="0">
              <a:solidFill>
                <a:schemeClr val="bg1"/>
              </a:solidFill>
            </a:endParaRPr>
          </a:p>
        </p:txBody>
      </p:sp>
    </p:spTree>
    <p:extLst>
      <p:ext uri="{BB962C8B-B14F-4D97-AF65-F5344CB8AC3E}">
        <p14:creationId xmlns:p14="http://schemas.microsoft.com/office/powerpoint/2010/main" val="666382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solidFill>
                  <a:schemeClr val="bg1"/>
                </a:solidFill>
                <a:latin typeface="Algerian" panose="04020705040A02060702" pitchFamily="82" charset="0"/>
              </a:rPr>
              <a:t>Memória típusok</a:t>
            </a:r>
          </a:p>
        </p:txBody>
      </p:sp>
      <p:sp>
        <p:nvSpPr>
          <p:cNvPr id="3" name="Tartalom helye 2"/>
          <p:cNvSpPr>
            <a:spLocks noGrp="1"/>
          </p:cNvSpPr>
          <p:nvPr>
            <p:ph idx="1"/>
          </p:nvPr>
        </p:nvSpPr>
        <p:spPr>
          <a:xfrm>
            <a:off x="838200" y="3494934"/>
            <a:ext cx="10515600" cy="1640737"/>
          </a:xfrm>
        </p:spPr>
        <p:txBody>
          <a:bodyPr>
            <a:normAutofit fontScale="92500" lnSpcReduction="20000"/>
          </a:bodyPr>
          <a:lstStyle/>
          <a:p>
            <a:r>
              <a:rPr lang="hu-HU" dirty="0">
                <a:solidFill>
                  <a:schemeClr val="bg1"/>
                </a:solidFill>
              </a:rPr>
              <a:t>2021-ben jelent meg</a:t>
            </a:r>
          </a:p>
          <a:p>
            <a:r>
              <a:rPr lang="hu-HU" dirty="0">
                <a:solidFill>
                  <a:schemeClr val="bg1"/>
                </a:solidFill>
              </a:rPr>
              <a:t>Sebessége: 3200 - 6400 MHz (átlagosan: 4800 MHz)</a:t>
            </a:r>
          </a:p>
          <a:p>
            <a:r>
              <a:rPr lang="hu-HU" dirty="0">
                <a:solidFill>
                  <a:schemeClr val="bg1"/>
                </a:solidFill>
              </a:rPr>
              <a:t>Alacsonyabb feszültségen működnek  (energiahatékonyabb)</a:t>
            </a:r>
          </a:p>
          <a:p>
            <a:r>
              <a:rPr lang="hu-HU" dirty="0">
                <a:solidFill>
                  <a:schemeClr val="bg1"/>
                </a:solidFill>
              </a:rPr>
              <a:t>Nem annyira elterjedt </a:t>
            </a:r>
            <a:r>
              <a:rPr lang="hu-HU" i="1" dirty="0">
                <a:solidFill>
                  <a:schemeClr val="bg1"/>
                </a:solidFill>
              </a:rPr>
              <a:t>(még) (magasabb ár miatt)</a:t>
            </a:r>
          </a:p>
        </p:txBody>
      </p:sp>
      <p:sp>
        <p:nvSpPr>
          <p:cNvPr id="5" name="Szövegdoboz 4"/>
          <p:cNvSpPr txBox="1"/>
          <p:nvPr/>
        </p:nvSpPr>
        <p:spPr>
          <a:xfrm>
            <a:off x="1698734" y="2694715"/>
            <a:ext cx="8794531" cy="800219"/>
          </a:xfrm>
          <a:prstGeom prst="rect">
            <a:avLst/>
          </a:prstGeom>
          <a:noFill/>
        </p:spPr>
        <p:txBody>
          <a:bodyPr wrap="square" rtlCol="0">
            <a:spAutoFit/>
          </a:bodyPr>
          <a:lstStyle/>
          <a:p>
            <a:pPr algn="ctr"/>
            <a:r>
              <a:rPr lang="hu-HU" sz="2800" b="1" u="sng" dirty="0">
                <a:solidFill>
                  <a:schemeClr val="bg1"/>
                </a:solidFill>
              </a:rPr>
              <a:t>DDR 5 (DOUBLE DATA RATE 5)</a:t>
            </a:r>
            <a:endParaRPr lang="hu-HU" sz="2800" u="sng" dirty="0">
              <a:solidFill>
                <a:schemeClr val="bg1"/>
              </a:solidFill>
            </a:endParaRPr>
          </a:p>
          <a:p>
            <a:pPr algn="ctr"/>
            <a:endParaRPr lang="hu-HU" dirty="0">
              <a:solidFill>
                <a:schemeClr val="bg1"/>
              </a:solidFill>
            </a:endParaRPr>
          </a:p>
        </p:txBody>
      </p:sp>
      <p:pic>
        <p:nvPicPr>
          <p:cNvPr id="6" name="Kép 5" descr="A képen képernyőkép látható&#10;&#10;Automatikusan generált leírás">
            <a:extLst>
              <a:ext uri="{FF2B5EF4-FFF2-40B4-BE49-F238E27FC236}">
                <a16:creationId xmlns:a16="http://schemas.microsoft.com/office/drawing/2014/main" id="{2707BD5B-4DA4-186F-B4F9-3EF0889F26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415655">
            <a:off x="8540184" y="3604880"/>
            <a:ext cx="4215650" cy="4215650"/>
          </a:xfrm>
          <a:prstGeom prst="rect">
            <a:avLst/>
          </a:prstGeom>
        </p:spPr>
      </p:pic>
    </p:spTree>
    <p:extLst>
      <p:ext uri="{BB962C8B-B14F-4D97-AF65-F5344CB8AC3E}">
        <p14:creationId xmlns:p14="http://schemas.microsoft.com/office/powerpoint/2010/main" val="1137901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6" fill="hold" nodeType="after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9" presetID="2" presetClass="entr" presetSubtype="6"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1+#ppt_w/2"/>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solidFill>
                  <a:schemeClr val="bg1"/>
                </a:solidFill>
                <a:latin typeface="Algerian" panose="04020705040A02060702" pitchFamily="82" charset="0"/>
              </a:rPr>
              <a:t>Memória típusok</a:t>
            </a:r>
          </a:p>
        </p:txBody>
      </p:sp>
      <p:sp>
        <p:nvSpPr>
          <p:cNvPr id="3" name="Tartalom helye 2"/>
          <p:cNvSpPr>
            <a:spLocks noGrp="1"/>
          </p:cNvSpPr>
          <p:nvPr>
            <p:ph idx="1"/>
          </p:nvPr>
        </p:nvSpPr>
        <p:spPr>
          <a:xfrm>
            <a:off x="838200" y="3381439"/>
            <a:ext cx="10515600" cy="1640737"/>
          </a:xfrm>
        </p:spPr>
        <p:txBody>
          <a:bodyPr>
            <a:normAutofit fontScale="92500" lnSpcReduction="20000"/>
          </a:bodyPr>
          <a:lstStyle/>
          <a:p>
            <a:r>
              <a:rPr lang="hu-HU" dirty="0" smtClean="0">
                <a:solidFill>
                  <a:schemeClr val="bg1"/>
                </a:solidFill>
              </a:rPr>
              <a:t>GDDR 5, GDDR 6, GDDR 6X, GDDR 7</a:t>
            </a:r>
            <a:endParaRPr lang="hu-HU" dirty="0">
              <a:solidFill>
                <a:schemeClr val="bg1"/>
              </a:solidFill>
            </a:endParaRPr>
          </a:p>
          <a:p>
            <a:r>
              <a:rPr lang="hu-HU" dirty="0" smtClean="0">
                <a:solidFill>
                  <a:schemeClr val="bg1"/>
                </a:solidFill>
              </a:rPr>
              <a:t>GDDR 5: 1400 MHz (</a:t>
            </a:r>
            <a:r>
              <a:rPr lang="hu-HU" dirty="0" err="1" smtClean="0">
                <a:solidFill>
                  <a:schemeClr val="bg1"/>
                </a:solidFill>
              </a:rPr>
              <a:t>boost</a:t>
            </a:r>
            <a:r>
              <a:rPr lang="hu-HU" dirty="0" smtClean="0">
                <a:solidFill>
                  <a:schemeClr val="bg1"/>
                </a:solidFill>
              </a:rPr>
              <a:t> </a:t>
            </a:r>
            <a:r>
              <a:rPr lang="hu-HU" dirty="0" smtClean="0">
                <a:solidFill>
                  <a:schemeClr val="bg1"/>
                </a:solidFill>
                <a:sym typeface="Wingdings" panose="05000000000000000000" pitchFamily="2" charset="2"/>
              </a:rPr>
              <a:t> 1540 </a:t>
            </a:r>
            <a:r>
              <a:rPr lang="hu-HU" dirty="0" err="1" smtClean="0">
                <a:solidFill>
                  <a:schemeClr val="bg1"/>
                </a:solidFill>
                <a:sym typeface="Wingdings" panose="05000000000000000000" pitchFamily="2" charset="2"/>
              </a:rPr>
              <a:t>MHz-ig</a:t>
            </a:r>
            <a:r>
              <a:rPr lang="hu-HU" dirty="0" smtClean="0">
                <a:solidFill>
                  <a:schemeClr val="bg1"/>
                </a:solidFill>
              </a:rPr>
              <a:t>)</a:t>
            </a:r>
            <a:endParaRPr lang="hu-HU" dirty="0">
              <a:solidFill>
                <a:schemeClr val="bg1"/>
              </a:solidFill>
            </a:endParaRPr>
          </a:p>
          <a:p>
            <a:r>
              <a:rPr lang="hu-HU" dirty="0" smtClean="0">
                <a:solidFill>
                  <a:schemeClr val="bg1"/>
                </a:solidFill>
              </a:rPr>
              <a:t>GDDR 6: 1650 MHz (</a:t>
            </a:r>
            <a:r>
              <a:rPr lang="hu-HU" dirty="0" err="1" smtClean="0">
                <a:solidFill>
                  <a:schemeClr val="bg1"/>
                </a:solidFill>
              </a:rPr>
              <a:t>boost</a:t>
            </a:r>
            <a:r>
              <a:rPr lang="hu-HU" dirty="0" smtClean="0">
                <a:solidFill>
                  <a:schemeClr val="bg1"/>
                </a:solidFill>
              </a:rPr>
              <a:t> </a:t>
            </a:r>
            <a:r>
              <a:rPr lang="hu-HU" dirty="0" smtClean="0">
                <a:solidFill>
                  <a:schemeClr val="bg1"/>
                </a:solidFill>
                <a:sym typeface="Wingdings" panose="05000000000000000000" pitchFamily="2" charset="2"/>
              </a:rPr>
              <a:t> </a:t>
            </a:r>
            <a:r>
              <a:rPr lang="hu-HU" dirty="0" smtClean="0">
                <a:solidFill>
                  <a:schemeClr val="bg1"/>
                </a:solidFill>
                <a:sym typeface="Wingdings" panose="05000000000000000000" pitchFamily="2" charset="2"/>
              </a:rPr>
              <a:t>1770 </a:t>
            </a:r>
            <a:r>
              <a:rPr lang="hu-HU" dirty="0" err="1" smtClean="0">
                <a:solidFill>
                  <a:schemeClr val="bg1"/>
                </a:solidFill>
                <a:sym typeface="Wingdings" panose="05000000000000000000" pitchFamily="2" charset="2"/>
              </a:rPr>
              <a:t>MHz-ig</a:t>
            </a:r>
            <a:r>
              <a:rPr lang="hu-HU" dirty="0" smtClean="0">
                <a:solidFill>
                  <a:schemeClr val="bg1"/>
                </a:solidFill>
              </a:rPr>
              <a:t>)</a:t>
            </a:r>
            <a:endParaRPr lang="hu-HU" dirty="0">
              <a:solidFill>
                <a:schemeClr val="bg1"/>
              </a:solidFill>
            </a:endParaRPr>
          </a:p>
          <a:p>
            <a:r>
              <a:rPr lang="hu-HU" dirty="0" smtClean="0">
                <a:solidFill>
                  <a:schemeClr val="bg1"/>
                </a:solidFill>
              </a:rPr>
              <a:t>Az újabb RTX kártyákban már GDDR6/6X található</a:t>
            </a:r>
            <a:endParaRPr lang="hu-HU" i="1" dirty="0">
              <a:solidFill>
                <a:schemeClr val="bg1"/>
              </a:solidFill>
            </a:endParaRPr>
          </a:p>
        </p:txBody>
      </p:sp>
      <p:sp>
        <p:nvSpPr>
          <p:cNvPr id="5" name="Szövegdoboz 4"/>
          <p:cNvSpPr txBox="1"/>
          <p:nvPr/>
        </p:nvSpPr>
        <p:spPr>
          <a:xfrm>
            <a:off x="1698734" y="2248496"/>
            <a:ext cx="8794531" cy="800219"/>
          </a:xfrm>
          <a:prstGeom prst="rect">
            <a:avLst/>
          </a:prstGeom>
          <a:noFill/>
        </p:spPr>
        <p:txBody>
          <a:bodyPr wrap="square" rtlCol="0">
            <a:spAutoFit/>
          </a:bodyPr>
          <a:lstStyle/>
          <a:p>
            <a:pPr algn="ctr"/>
            <a:r>
              <a:rPr lang="hu-HU" sz="2800" b="1" u="sng" dirty="0" smtClean="0">
                <a:solidFill>
                  <a:schemeClr val="bg1"/>
                </a:solidFill>
              </a:rPr>
              <a:t>GGDR (GRAPHICS DOUBLE </a:t>
            </a:r>
            <a:r>
              <a:rPr lang="hu-HU" sz="2800" b="1" u="sng" dirty="0">
                <a:solidFill>
                  <a:schemeClr val="bg1"/>
                </a:solidFill>
              </a:rPr>
              <a:t>DATA </a:t>
            </a:r>
            <a:r>
              <a:rPr lang="hu-HU" sz="2800" b="1" u="sng" dirty="0" smtClean="0">
                <a:solidFill>
                  <a:schemeClr val="bg1"/>
                </a:solidFill>
              </a:rPr>
              <a:t>RATE)</a:t>
            </a:r>
            <a:endParaRPr lang="hu-HU" sz="2800" u="sng" dirty="0">
              <a:solidFill>
                <a:schemeClr val="bg1"/>
              </a:solidFill>
            </a:endParaRPr>
          </a:p>
          <a:p>
            <a:pPr algn="ctr"/>
            <a:endParaRPr lang="hu-HU" dirty="0">
              <a:solidFill>
                <a:schemeClr val="bg1"/>
              </a:solidFill>
            </a:endParaRPr>
          </a:p>
        </p:txBody>
      </p:sp>
      <p:pic>
        <p:nvPicPr>
          <p:cNvPr id="7" name="Kép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6977" y="2676223"/>
            <a:ext cx="5727624" cy="3820270"/>
          </a:xfrm>
          <a:prstGeom prst="rect">
            <a:avLst/>
          </a:prstGeom>
        </p:spPr>
      </p:pic>
    </p:spTree>
    <p:extLst>
      <p:ext uri="{BB962C8B-B14F-4D97-AF65-F5344CB8AC3E}">
        <p14:creationId xmlns:p14="http://schemas.microsoft.com/office/powerpoint/2010/main" val="60536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6" fill="hold" nodeType="after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9" presetID="2" presetClass="entr" presetSubtype="6"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1+#ppt_w/2"/>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solidFill>
                  <a:schemeClr val="bg1"/>
                </a:solidFill>
                <a:latin typeface="Algerian" panose="04020705040A02060702" pitchFamily="82" charset="0"/>
              </a:rPr>
              <a:t>Memória típusok</a:t>
            </a:r>
          </a:p>
        </p:txBody>
      </p:sp>
      <p:sp>
        <p:nvSpPr>
          <p:cNvPr id="3" name="Tartalom helye 2"/>
          <p:cNvSpPr>
            <a:spLocks noGrp="1"/>
          </p:cNvSpPr>
          <p:nvPr>
            <p:ph idx="1"/>
          </p:nvPr>
        </p:nvSpPr>
        <p:spPr>
          <a:xfrm>
            <a:off x="838200" y="3381438"/>
            <a:ext cx="10515600" cy="2902404"/>
          </a:xfrm>
        </p:spPr>
        <p:txBody>
          <a:bodyPr>
            <a:normAutofit/>
          </a:bodyPr>
          <a:lstStyle/>
          <a:p>
            <a:r>
              <a:rPr lang="hu-HU" dirty="0" smtClean="0">
                <a:solidFill>
                  <a:schemeClr val="bg1"/>
                </a:solidFill>
              </a:rPr>
              <a:t>36 </a:t>
            </a:r>
            <a:r>
              <a:rPr lang="hu-HU" dirty="0" err="1" smtClean="0">
                <a:solidFill>
                  <a:schemeClr val="bg1"/>
                </a:solidFill>
              </a:rPr>
              <a:t>Gbps-os</a:t>
            </a:r>
            <a:r>
              <a:rPr lang="hu-HU" dirty="0" smtClean="0">
                <a:solidFill>
                  <a:schemeClr val="bg1"/>
                </a:solidFill>
              </a:rPr>
              <a:t> sebesség </a:t>
            </a:r>
            <a:r>
              <a:rPr lang="hu-HU" dirty="0" smtClean="0">
                <a:solidFill>
                  <a:schemeClr val="bg1"/>
                </a:solidFill>
                <a:sym typeface="Wingdings" panose="05000000000000000000" pitchFamily="2" charset="2"/>
              </a:rPr>
              <a:t> 50%-</a:t>
            </a:r>
            <a:r>
              <a:rPr lang="hu-HU" dirty="0" err="1" smtClean="0">
                <a:solidFill>
                  <a:schemeClr val="bg1"/>
                </a:solidFill>
                <a:sym typeface="Wingdings" panose="05000000000000000000" pitchFamily="2" charset="2"/>
              </a:rPr>
              <a:t>os</a:t>
            </a:r>
            <a:r>
              <a:rPr lang="hu-HU" dirty="0" smtClean="0">
                <a:solidFill>
                  <a:schemeClr val="bg1"/>
                </a:solidFill>
                <a:sym typeface="Wingdings" panose="05000000000000000000" pitchFamily="2" charset="2"/>
              </a:rPr>
              <a:t> sávszélesség növekedés a GDDR6X-hez képest (36 </a:t>
            </a:r>
            <a:r>
              <a:rPr lang="hu-HU" dirty="0" err="1" smtClean="0">
                <a:solidFill>
                  <a:schemeClr val="bg1"/>
                </a:solidFill>
                <a:sym typeface="Wingdings" panose="05000000000000000000" pitchFamily="2" charset="2"/>
              </a:rPr>
              <a:t>vs</a:t>
            </a:r>
            <a:r>
              <a:rPr lang="hu-HU" dirty="0" smtClean="0">
                <a:solidFill>
                  <a:schemeClr val="bg1"/>
                </a:solidFill>
                <a:sym typeface="Wingdings" panose="05000000000000000000" pitchFamily="2" charset="2"/>
              </a:rPr>
              <a:t> 22 </a:t>
            </a:r>
            <a:r>
              <a:rPr lang="hu-HU" dirty="0" err="1" smtClean="0">
                <a:solidFill>
                  <a:schemeClr val="bg1"/>
                </a:solidFill>
                <a:sym typeface="Wingdings" panose="05000000000000000000" pitchFamily="2" charset="2"/>
              </a:rPr>
              <a:t>Gpbs</a:t>
            </a:r>
            <a:r>
              <a:rPr lang="hu-HU" dirty="0" smtClean="0">
                <a:solidFill>
                  <a:schemeClr val="bg1"/>
                </a:solidFill>
                <a:sym typeface="Wingdings" panose="05000000000000000000" pitchFamily="2" charset="2"/>
              </a:rPr>
              <a:t>)</a:t>
            </a:r>
            <a:endParaRPr lang="hu-HU" dirty="0">
              <a:solidFill>
                <a:schemeClr val="bg1"/>
              </a:solidFill>
            </a:endParaRPr>
          </a:p>
          <a:p>
            <a:r>
              <a:rPr lang="hu-HU" dirty="0" smtClean="0">
                <a:solidFill>
                  <a:schemeClr val="bg1"/>
                </a:solidFill>
              </a:rPr>
              <a:t>Egyszerre lesznek erősebbek, gyorsabbak és energiahatékonyabbak</a:t>
            </a:r>
          </a:p>
          <a:p>
            <a:r>
              <a:rPr lang="hu-HU" i="1" dirty="0" smtClean="0">
                <a:solidFill>
                  <a:schemeClr val="bg1"/>
                </a:solidFill>
              </a:rPr>
              <a:t>Érkezésüket 2024-re tippelik</a:t>
            </a:r>
            <a:endParaRPr lang="hu-HU" i="1" dirty="0">
              <a:solidFill>
                <a:schemeClr val="bg1"/>
              </a:solidFill>
            </a:endParaRPr>
          </a:p>
        </p:txBody>
      </p:sp>
      <p:sp>
        <p:nvSpPr>
          <p:cNvPr id="5" name="Szövegdoboz 4"/>
          <p:cNvSpPr txBox="1"/>
          <p:nvPr/>
        </p:nvSpPr>
        <p:spPr>
          <a:xfrm>
            <a:off x="1698734" y="2248496"/>
            <a:ext cx="8794531" cy="800219"/>
          </a:xfrm>
          <a:prstGeom prst="rect">
            <a:avLst/>
          </a:prstGeom>
          <a:noFill/>
        </p:spPr>
        <p:txBody>
          <a:bodyPr wrap="square" rtlCol="0">
            <a:spAutoFit/>
          </a:bodyPr>
          <a:lstStyle/>
          <a:p>
            <a:pPr algn="ctr"/>
            <a:r>
              <a:rPr lang="hu-HU" sz="2800" b="1" u="sng" dirty="0" smtClean="0">
                <a:solidFill>
                  <a:schemeClr val="bg1"/>
                </a:solidFill>
              </a:rPr>
              <a:t>GDDR 7</a:t>
            </a:r>
            <a:endParaRPr lang="hu-HU" sz="2800" u="sng" dirty="0">
              <a:solidFill>
                <a:schemeClr val="bg1"/>
              </a:solidFill>
            </a:endParaRPr>
          </a:p>
          <a:p>
            <a:pPr algn="ctr"/>
            <a:endParaRPr lang="hu-HU" dirty="0">
              <a:solidFill>
                <a:schemeClr val="bg1"/>
              </a:solidFill>
            </a:endParaRPr>
          </a:p>
        </p:txBody>
      </p:sp>
    </p:spTree>
    <p:extLst>
      <p:ext uri="{BB962C8B-B14F-4D97-AF65-F5344CB8AC3E}">
        <p14:creationId xmlns:p14="http://schemas.microsoft.com/office/powerpoint/2010/main" val="385009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solidFill>
                  <a:schemeClr val="bg1"/>
                </a:solidFill>
                <a:latin typeface="Algerian" panose="04020705040A02060702" pitchFamily="82" charset="0"/>
              </a:rPr>
              <a:t>Memória típusok</a:t>
            </a:r>
          </a:p>
        </p:txBody>
      </p:sp>
      <p:sp>
        <p:nvSpPr>
          <p:cNvPr id="3" name="Tartalom helye 2"/>
          <p:cNvSpPr>
            <a:spLocks noGrp="1"/>
          </p:cNvSpPr>
          <p:nvPr>
            <p:ph idx="1"/>
          </p:nvPr>
        </p:nvSpPr>
        <p:spPr>
          <a:xfrm>
            <a:off x="838200" y="3494934"/>
            <a:ext cx="10515600" cy="3507115"/>
          </a:xfrm>
        </p:spPr>
        <p:txBody>
          <a:bodyPr>
            <a:normAutofit/>
          </a:bodyPr>
          <a:lstStyle/>
          <a:p>
            <a:r>
              <a:rPr lang="hu-HU" dirty="0">
                <a:solidFill>
                  <a:schemeClr val="bg1"/>
                </a:solidFill>
              </a:rPr>
              <a:t>Hordozható eszközökben van jelen (</a:t>
            </a:r>
            <a:r>
              <a:rPr lang="hu-HU" dirty="0" err="1">
                <a:solidFill>
                  <a:schemeClr val="bg1"/>
                </a:solidFill>
              </a:rPr>
              <a:t>pl</a:t>
            </a:r>
            <a:r>
              <a:rPr lang="hu-HU" dirty="0">
                <a:solidFill>
                  <a:schemeClr val="bg1"/>
                </a:solidFill>
              </a:rPr>
              <a:t>: mobiltelefon)</a:t>
            </a:r>
          </a:p>
          <a:p>
            <a:r>
              <a:rPr lang="hu-HU" dirty="0">
                <a:solidFill>
                  <a:schemeClr val="bg1"/>
                </a:solidFill>
              </a:rPr>
              <a:t>Alacsony feszültségen működnek</a:t>
            </a:r>
          </a:p>
          <a:p>
            <a:r>
              <a:rPr lang="hu-HU" dirty="0">
                <a:solidFill>
                  <a:schemeClr val="bg1"/>
                </a:solidFill>
              </a:rPr>
              <a:t>Energiahatékonysága elősegíti a készülék </a:t>
            </a:r>
            <a:r>
              <a:rPr lang="hu-HU" dirty="0" err="1">
                <a:solidFill>
                  <a:schemeClr val="bg1"/>
                </a:solidFill>
              </a:rPr>
              <a:t>üzemidejét</a:t>
            </a:r>
            <a:r>
              <a:rPr lang="hu-HU" dirty="0">
                <a:solidFill>
                  <a:schemeClr val="bg1"/>
                </a:solidFill>
              </a:rPr>
              <a:t> </a:t>
            </a:r>
          </a:p>
          <a:p>
            <a:r>
              <a:rPr lang="hu-HU" dirty="0">
                <a:solidFill>
                  <a:schemeClr val="bg1"/>
                </a:solidFill>
              </a:rPr>
              <a:t>Főbb verziók: LPDDR 1,2,3,4,5,5x</a:t>
            </a:r>
          </a:p>
          <a:p>
            <a:r>
              <a:rPr lang="hu-HU" dirty="0">
                <a:solidFill>
                  <a:schemeClr val="bg1"/>
                </a:solidFill>
              </a:rPr>
              <a:t>LPDDR 1: </a:t>
            </a:r>
            <a:r>
              <a:rPr lang="hu-HU" i="1" dirty="0">
                <a:solidFill>
                  <a:schemeClr val="bg1"/>
                </a:solidFill>
              </a:rPr>
              <a:t>200MHz</a:t>
            </a:r>
            <a:r>
              <a:rPr lang="hu-HU" dirty="0">
                <a:solidFill>
                  <a:schemeClr val="bg1"/>
                </a:solidFill>
              </a:rPr>
              <a:t> </a:t>
            </a:r>
            <a:r>
              <a:rPr lang="hu-HU" b="1" dirty="0" err="1">
                <a:solidFill>
                  <a:schemeClr val="bg1"/>
                </a:solidFill>
              </a:rPr>
              <a:t>vs</a:t>
            </a:r>
            <a:r>
              <a:rPr lang="hu-HU" dirty="0">
                <a:solidFill>
                  <a:schemeClr val="bg1"/>
                </a:solidFill>
              </a:rPr>
              <a:t> LPDDR 5X: </a:t>
            </a:r>
            <a:r>
              <a:rPr lang="hu-HU" i="1" dirty="0">
                <a:solidFill>
                  <a:schemeClr val="bg1"/>
                </a:solidFill>
              </a:rPr>
              <a:t>553MHz </a:t>
            </a:r>
          </a:p>
          <a:p>
            <a:endParaRPr lang="hu-HU" dirty="0">
              <a:solidFill>
                <a:schemeClr val="bg1"/>
              </a:solidFill>
            </a:endParaRPr>
          </a:p>
        </p:txBody>
      </p:sp>
      <p:sp>
        <p:nvSpPr>
          <p:cNvPr id="5" name="Szövegdoboz 4"/>
          <p:cNvSpPr txBox="1"/>
          <p:nvPr/>
        </p:nvSpPr>
        <p:spPr>
          <a:xfrm>
            <a:off x="1698734" y="2694715"/>
            <a:ext cx="8794531" cy="800219"/>
          </a:xfrm>
          <a:prstGeom prst="rect">
            <a:avLst/>
          </a:prstGeom>
          <a:noFill/>
        </p:spPr>
        <p:txBody>
          <a:bodyPr wrap="square" rtlCol="0">
            <a:spAutoFit/>
          </a:bodyPr>
          <a:lstStyle/>
          <a:p>
            <a:pPr algn="ctr"/>
            <a:r>
              <a:rPr lang="hu-HU" sz="2800" b="1" u="sng" dirty="0">
                <a:solidFill>
                  <a:schemeClr val="bg1"/>
                </a:solidFill>
              </a:rPr>
              <a:t>LPDDR (LOW POWER DDR)</a:t>
            </a:r>
            <a:endParaRPr lang="hu-HU" sz="2800" u="sng" dirty="0">
              <a:solidFill>
                <a:schemeClr val="bg1"/>
              </a:solidFill>
            </a:endParaRPr>
          </a:p>
          <a:p>
            <a:pPr algn="ctr"/>
            <a:endParaRPr lang="hu-HU" dirty="0">
              <a:solidFill>
                <a:schemeClr val="bg1"/>
              </a:solidFill>
            </a:endParaRPr>
          </a:p>
        </p:txBody>
      </p:sp>
      <p:pic>
        <p:nvPicPr>
          <p:cNvPr id="6" name="Kép 5" descr="A képen szöveg, névjegykártya, képernyőkép, tervezés látható&#10;&#10;Automatikusan generált leírás">
            <a:extLst>
              <a:ext uri="{FF2B5EF4-FFF2-40B4-BE49-F238E27FC236}">
                <a16:creationId xmlns:a16="http://schemas.microsoft.com/office/drawing/2014/main" id="{6C66093E-CB3E-8AEB-2F12-11FD19C46D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5887" y="3494934"/>
            <a:ext cx="5608447" cy="3967977"/>
          </a:xfrm>
          <a:prstGeom prst="rect">
            <a:avLst/>
          </a:prstGeom>
        </p:spPr>
      </p:pic>
    </p:spTree>
    <p:extLst>
      <p:ext uri="{BB962C8B-B14F-4D97-AF65-F5344CB8AC3E}">
        <p14:creationId xmlns:p14="http://schemas.microsoft.com/office/powerpoint/2010/main" val="219768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6" fill="hold" nodeType="after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6" fill="hold" nodeType="after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 calcmode="lin" valueType="num">
                                      <p:cBhvr additive="base">
                                        <p:cTn id="32"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1000"/>
                                        <p:tgtEl>
                                          <p:spTgt spid="6"/>
                                        </p:tgtEl>
                                      </p:cBhvr>
                                    </p:animEffect>
                                    <p:anim calcmode="lin" valueType="num">
                                      <p:cBhvr>
                                        <p:cTn id="37" dur="1000" fill="hold"/>
                                        <p:tgtEl>
                                          <p:spTgt spid="6"/>
                                        </p:tgtEl>
                                        <p:attrNameLst>
                                          <p:attrName>ppt_x</p:attrName>
                                        </p:attrNameLst>
                                      </p:cBhvr>
                                      <p:tavLst>
                                        <p:tav tm="0">
                                          <p:val>
                                            <p:strVal val="#ppt_x"/>
                                          </p:val>
                                        </p:tav>
                                        <p:tav tm="100000">
                                          <p:val>
                                            <p:strVal val="#ppt_x"/>
                                          </p:val>
                                        </p:tav>
                                      </p:tavLst>
                                    </p:anim>
                                    <p:anim calcmode="lin" valueType="num">
                                      <p:cBhvr>
                                        <p:cTn id="3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4" name="Rectangle 1030">
            <a:extLst>
              <a:ext uri="{FF2B5EF4-FFF2-40B4-BE49-F238E27FC236}">
                <a16:creationId xmlns:a16="http://schemas.microsoft.com/office/drawing/2014/main" id="{657F69E0-C4B0-4BEC-A689-4F8D877F05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 képen áramkör, elektronika, Elektrontechnika, Elektronikus alkatrész látható&#10;&#10;Automatikusan generált leírás">
            <a:extLst>
              <a:ext uri="{FF2B5EF4-FFF2-40B4-BE49-F238E27FC236}">
                <a16:creationId xmlns:a16="http://schemas.microsoft.com/office/drawing/2014/main" id="{7F72FA2D-ED60-EADF-4764-BE740DF7412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l="25"/>
          <a:stretch/>
        </p:blipFill>
        <p:spPr bwMode="auto">
          <a:xfrm>
            <a:off x="20" y="10"/>
            <a:ext cx="1218893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Cím 1"/>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a:solidFill>
                  <a:schemeClr val="bg1"/>
                </a:solidFill>
              </a:rPr>
              <a:t>RAM MEMÓRIA</a:t>
            </a:r>
          </a:p>
        </p:txBody>
      </p:sp>
      <p:sp>
        <p:nvSpPr>
          <p:cNvPr id="1033"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xmln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9045811"/>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57F69E0-C4B0-4BEC-A689-4F8D877F05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Kép 5" descr="A képen elektronika, Elektrontechnika, Számítógépes hardver, Számítógép-alkatrész látható&#10;&#10;Automatikusan generált leírás">
            <a:extLst>
              <a:ext uri="{FF2B5EF4-FFF2-40B4-BE49-F238E27FC236}">
                <a16:creationId xmlns:a16="http://schemas.microsoft.com/office/drawing/2014/main" id="{9BF2C2CB-BCF6-E74D-374E-8F95C0077E9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2290" r="8844"/>
          <a:stretch/>
        </p:blipFill>
        <p:spPr>
          <a:xfrm>
            <a:off x="20" y="10"/>
            <a:ext cx="12188930" cy="6857990"/>
          </a:xfrm>
          <a:prstGeom prst="rect">
            <a:avLst/>
          </a:prstGeom>
        </p:spPr>
      </p:pic>
      <p:sp>
        <p:nvSpPr>
          <p:cNvPr id="2" name="Cím 1"/>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dirty="0">
                <a:solidFill>
                  <a:schemeClr val="bg1"/>
                </a:solidFill>
              </a:rPr>
              <a:t>PROCESSZOR</a:t>
            </a:r>
            <a:r>
              <a:rPr lang="hu-HU" sz="6600" dirty="0">
                <a:solidFill>
                  <a:schemeClr val="bg1"/>
                </a:solidFill>
              </a:rPr>
              <a:t>OK</a:t>
            </a:r>
            <a:endParaRPr lang="en-US" sz="6600" dirty="0">
              <a:solidFill>
                <a:schemeClr val="bg1"/>
              </a:solidFill>
            </a:endParaRPr>
          </a:p>
        </p:txBody>
      </p:sp>
      <p:sp>
        <p:nvSpPr>
          <p:cNvPr id="13"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xmln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4994179"/>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Mi az a processzor?</a:t>
            </a:r>
          </a:p>
        </p:txBody>
      </p:sp>
      <p:sp>
        <p:nvSpPr>
          <p:cNvPr id="3" name="Tartalom helye 2"/>
          <p:cNvSpPr>
            <a:spLocks noGrp="1"/>
          </p:cNvSpPr>
          <p:nvPr>
            <p:ph idx="1"/>
          </p:nvPr>
        </p:nvSpPr>
        <p:spPr>
          <a:xfrm>
            <a:off x="838200" y="2710565"/>
            <a:ext cx="10515600" cy="2307483"/>
          </a:xfrm>
        </p:spPr>
        <p:txBody>
          <a:bodyPr/>
          <a:lstStyle/>
          <a:p>
            <a:pPr>
              <a:lnSpc>
                <a:spcPct val="100000"/>
              </a:lnSpc>
            </a:pPr>
            <a:r>
              <a:rPr lang="hu-HU" dirty="0">
                <a:solidFill>
                  <a:schemeClr val="bg1"/>
                </a:solidFill>
              </a:rPr>
              <a:t>A CPU (processzor) a számítógép „agya”</a:t>
            </a:r>
          </a:p>
          <a:p>
            <a:pPr>
              <a:lnSpc>
                <a:spcPct val="100000"/>
              </a:lnSpc>
            </a:pPr>
            <a:r>
              <a:rPr lang="hu-HU" dirty="0">
                <a:solidFill>
                  <a:schemeClr val="bg1"/>
                </a:solidFill>
              </a:rPr>
              <a:t>A különböző utasítások értelmezését és végrehajtását </a:t>
            </a:r>
            <a:r>
              <a:rPr lang="hu-HU" dirty="0" err="1">
                <a:solidFill>
                  <a:schemeClr val="bg1"/>
                </a:solidFill>
              </a:rPr>
              <a:t>vezérli</a:t>
            </a:r>
            <a:endParaRPr lang="hu-HU" dirty="0"/>
          </a:p>
          <a:p>
            <a:pPr>
              <a:lnSpc>
                <a:spcPct val="100000"/>
              </a:lnSpc>
            </a:pPr>
            <a:r>
              <a:rPr lang="hu-HU" dirty="0">
                <a:solidFill>
                  <a:schemeClr val="bg1"/>
                </a:solidFill>
              </a:rPr>
              <a:t>Félvezetős kivitelezésű, összetett elektronikus áramkör. Egy szilícium kristályra integrált, sok tízmillió tranzisztort tartalmazó egység</a:t>
            </a:r>
          </a:p>
        </p:txBody>
      </p:sp>
    </p:spTree>
    <p:extLst>
      <p:ext uri="{BB962C8B-B14F-4D97-AF65-F5344CB8AC3E}">
        <p14:creationId xmlns:p14="http://schemas.microsoft.com/office/powerpoint/2010/main" val="3898353861"/>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CPU története</a:t>
            </a:r>
          </a:p>
        </p:txBody>
      </p:sp>
      <p:sp>
        <p:nvSpPr>
          <p:cNvPr id="3" name="Tartalom helye 2"/>
          <p:cNvSpPr>
            <a:spLocks noGrp="1"/>
          </p:cNvSpPr>
          <p:nvPr>
            <p:ph idx="1"/>
          </p:nvPr>
        </p:nvSpPr>
        <p:spPr>
          <a:xfrm>
            <a:off x="838200" y="2030340"/>
            <a:ext cx="10515600" cy="4136283"/>
          </a:xfrm>
        </p:spPr>
        <p:txBody>
          <a:bodyPr>
            <a:normAutofit/>
          </a:bodyPr>
          <a:lstStyle/>
          <a:p>
            <a:pPr>
              <a:lnSpc>
                <a:spcPct val="100000"/>
              </a:lnSpc>
            </a:pPr>
            <a:r>
              <a:rPr lang="hu-HU" dirty="0">
                <a:solidFill>
                  <a:schemeClr val="bg1"/>
                </a:solidFill>
              </a:rPr>
              <a:t>Intel - </a:t>
            </a:r>
            <a:r>
              <a:rPr lang="hu-HU" i="1" dirty="0">
                <a:solidFill>
                  <a:schemeClr val="bg1"/>
                </a:solidFill>
              </a:rPr>
              <a:t>1971</a:t>
            </a:r>
            <a:r>
              <a:rPr lang="hu-HU" dirty="0">
                <a:solidFill>
                  <a:schemeClr val="bg1"/>
                </a:solidFill>
              </a:rPr>
              <a:t>: első mikroprocesszor (4 bites Intel 4004 - 740-kHz)</a:t>
            </a:r>
          </a:p>
          <a:p>
            <a:pPr>
              <a:lnSpc>
                <a:spcPct val="100000"/>
              </a:lnSpc>
            </a:pPr>
            <a:r>
              <a:rPr lang="hu-HU" dirty="0">
                <a:solidFill>
                  <a:schemeClr val="bg1"/>
                </a:solidFill>
              </a:rPr>
              <a:t>Később több sikeres 8 bites sorozat más gyártóktól</a:t>
            </a:r>
          </a:p>
          <a:p>
            <a:pPr lvl="1">
              <a:lnSpc>
                <a:spcPct val="100000"/>
              </a:lnSpc>
            </a:pPr>
            <a:r>
              <a:rPr lang="hu-HU" dirty="0">
                <a:solidFill>
                  <a:schemeClr val="bg1"/>
                </a:solidFill>
              </a:rPr>
              <a:t>Intel 8008</a:t>
            </a:r>
          </a:p>
          <a:p>
            <a:pPr lvl="1">
              <a:lnSpc>
                <a:spcPct val="100000"/>
              </a:lnSpc>
            </a:pPr>
            <a:r>
              <a:rPr lang="hu-HU" dirty="0" err="1">
                <a:solidFill>
                  <a:schemeClr val="bg1"/>
                </a:solidFill>
              </a:rPr>
              <a:t>Zilog</a:t>
            </a:r>
            <a:r>
              <a:rPr lang="hu-HU" dirty="0">
                <a:solidFill>
                  <a:schemeClr val="bg1"/>
                </a:solidFill>
              </a:rPr>
              <a:t> Z80</a:t>
            </a:r>
          </a:p>
          <a:p>
            <a:pPr lvl="1">
              <a:lnSpc>
                <a:spcPct val="100000"/>
              </a:lnSpc>
            </a:pPr>
            <a:r>
              <a:rPr lang="hu-HU" dirty="0">
                <a:solidFill>
                  <a:schemeClr val="bg1"/>
                </a:solidFill>
              </a:rPr>
              <a:t>Motorola 6800</a:t>
            </a:r>
            <a:endParaRPr lang="hu-HU" dirty="0"/>
          </a:p>
          <a:p>
            <a:pPr>
              <a:lnSpc>
                <a:spcPct val="100000"/>
              </a:lnSpc>
            </a:pPr>
            <a:endParaRPr lang="hu-HU" dirty="0">
              <a:solidFill>
                <a:schemeClr val="bg1"/>
              </a:solidFill>
            </a:endParaRPr>
          </a:p>
        </p:txBody>
      </p:sp>
      <p:pic>
        <p:nvPicPr>
          <p:cNvPr id="5" name="Kép 4">
            <a:extLst>
              <a:ext uri="{FF2B5EF4-FFF2-40B4-BE49-F238E27FC236}">
                <a16:creationId xmlns:a16="http://schemas.microsoft.com/office/drawing/2014/main" id="{80F08812-2975-CBD9-947C-E44A8F9894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7725" y="3212009"/>
            <a:ext cx="6481762" cy="3645991"/>
          </a:xfrm>
          <a:prstGeom prst="rect">
            <a:avLst/>
          </a:prstGeom>
        </p:spPr>
      </p:pic>
    </p:spTree>
    <p:extLst>
      <p:ext uri="{BB962C8B-B14F-4D97-AF65-F5344CB8AC3E}">
        <p14:creationId xmlns:p14="http://schemas.microsoft.com/office/powerpoint/2010/main" val="3536397502"/>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6"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1+#ppt_w/2"/>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PROCESSZOR RÉSZEI</a:t>
            </a:r>
          </a:p>
        </p:txBody>
      </p:sp>
      <p:sp>
        <p:nvSpPr>
          <p:cNvPr id="3" name="Tartalom helye 2"/>
          <p:cNvSpPr>
            <a:spLocks noGrp="1"/>
          </p:cNvSpPr>
          <p:nvPr>
            <p:ph idx="1"/>
          </p:nvPr>
        </p:nvSpPr>
        <p:spPr>
          <a:xfrm>
            <a:off x="838200" y="2297327"/>
            <a:ext cx="10515600" cy="3707820"/>
          </a:xfrm>
        </p:spPr>
        <p:txBody>
          <a:bodyPr/>
          <a:lstStyle/>
          <a:p>
            <a:pPr>
              <a:lnSpc>
                <a:spcPct val="100000"/>
              </a:lnSpc>
            </a:pPr>
            <a:r>
              <a:rPr lang="hu-HU" b="1" dirty="0">
                <a:solidFill>
                  <a:schemeClr val="bg1"/>
                </a:solidFill>
              </a:rPr>
              <a:t>ALU: </a:t>
            </a:r>
            <a:r>
              <a:rPr lang="hu-HU" dirty="0">
                <a:solidFill>
                  <a:schemeClr val="bg1"/>
                </a:solidFill>
              </a:rPr>
              <a:t>matematikai és logikai műveletek</a:t>
            </a:r>
          </a:p>
          <a:p>
            <a:pPr>
              <a:lnSpc>
                <a:spcPct val="100000"/>
              </a:lnSpc>
            </a:pPr>
            <a:r>
              <a:rPr lang="hu-HU" b="1" dirty="0">
                <a:solidFill>
                  <a:schemeClr val="bg1"/>
                </a:solidFill>
              </a:rPr>
              <a:t>AGU: </a:t>
            </a:r>
            <a:r>
              <a:rPr lang="hu-HU" dirty="0">
                <a:solidFill>
                  <a:schemeClr val="bg1"/>
                </a:solidFill>
              </a:rPr>
              <a:t>címszámító egység</a:t>
            </a:r>
            <a:endParaRPr lang="hu-HU" dirty="0"/>
          </a:p>
          <a:p>
            <a:pPr>
              <a:lnSpc>
                <a:spcPct val="100000"/>
              </a:lnSpc>
            </a:pPr>
            <a:r>
              <a:rPr lang="hu-HU" b="1" dirty="0">
                <a:solidFill>
                  <a:schemeClr val="bg1"/>
                </a:solidFill>
              </a:rPr>
              <a:t>CU: </a:t>
            </a:r>
            <a:r>
              <a:rPr lang="hu-HU" dirty="0">
                <a:solidFill>
                  <a:schemeClr val="bg1"/>
                </a:solidFill>
              </a:rPr>
              <a:t>Ez szervezi, ütemezi a processzor egész munkáját</a:t>
            </a:r>
          </a:p>
          <a:p>
            <a:pPr>
              <a:lnSpc>
                <a:spcPct val="100000"/>
              </a:lnSpc>
            </a:pPr>
            <a:r>
              <a:rPr lang="hu-HU" b="1" dirty="0" err="1">
                <a:solidFill>
                  <a:schemeClr val="bg1"/>
                </a:solidFill>
              </a:rPr>
              <a:t>Register</a:t>
            </a:r>
            <a:r>
              <a:rPr lang="hu-HU" b="1" dirty="0">
                <a:solidFill>
                  <a:schemeClr val="bg1"/>
                </a:solidFill>
              </a:rPr>
              <a:t>:</a:t>
            </a:r>
            <a:r>
              <a:rPr lang="hu-HU" dirty="0">
                <a:solidFill>
                  <a:schemeClr val="bg1"/>
                </a:solidFill>
              </a:rPr>
              <a:t> gyors, kisméretű memória (ideiglenes információknak)</a:t>
            </a:r>
          </a:p>
          <a:p>
            <a:pPr>
              <a:lnSpc>
                <a:spcPct val="100000"/>
              </a:lnSpc>
            </a:pPr>
            <a:r>
              <a:rPr lang="hu-HU" b="1" dirty="0">
                <a:solidFill>
                  <a:schemeClr val="bg1"/>
                </a:solidFill>
              </a:rPr>
              <a:t>Buszvezérlő</a:t>
            </a:r>
            <a:r>
              <a:rPr lang="hu-HU" dirty="0">
                <a:solidFill>
                  <a:schemeClr val="bg1"/>
                </a:solidFill>
              </a:rPr>
              <a:t>: továbbítja az adatokat</a:t>
            </a:r>
          </a:p>
          <a:p>
            <a:pPr>
              <a:lnSpc>
                <a:spcPct val="100000"/>
              </a:lnSpc>
            </a:pPr>
            <a:r>
              <a:rPr lang="hu-HU" b="1" dirty="0">
                <a:solidFill>
                  <a:schemeClr val="bg1"/>
                </a:solidFill>
              </a:rPr>
              <a:t>Cache: </a:t>
            </a:r>
            <a:r>
              <a:rPr lang="hu-HU" dirty="0">
                <a:solidFill>
                  <a:schemeClr val="bg1"/>
                </a:solidFill>
              </a:rPr>
              <a:t>gyorsítótár</a:t>
            </a:r>
          </a:p>
          <a:p>
            <a:pPr>
              <a:lnSpc>
                <a:spcPct val="100000"/>
              </a:lnSpc>
            </a:pPr>
            <a:endParaRPr lang="hu-HU" dirty="0">
              <a:solidFill>
                <a:schemeClr val="bg1"/>
              </a:solidFill>
            </a:endParaRPr>
          </a:p>
        </p:txBody>
      </p:sp>
    </p:spTree>
    <p:extLst>
      <p:ext uri="{BB962C8B-B14F-4D97-AF65-F5344CB8AC3E}">
        <p14:creationId xmlns:p14="http://schemas.microsoft.com/office/powerpoint/2010/main" val="1999680024"/>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a:solidFill>
                  <a:schemeClr val="bg1"/>
                </a:solidFill>
                <a:latin typeface="Algerian" panose="04020705040A02060702" pitchFamily="82" charset="0"/>
              </a:rPr>
              <a:t>PROCESSZOR feladatai</a:t>
            </a:r>
            <a:endParaRPr lang="hu-HU" dirty="0">
              <a:solidFill>
                <a:schemeClr val="bg1"/>
              </a:solidFill>
              <a:latin typeface="Algerian" panose="04020705040A02060702" pitchFamily="82" charset="0"/>
            </a:endParaRPr>
          </a:p>
        </p:txBody>
      </p:sp>
      <p:sp>
        <p:nvSpPr>
          <p:cNvPr id="3" name="Tartalom helye 2"/>
          <p:cNvSpPr>
            <a:spLocks noGrp="1"/>
          </p:cNvSpPr>
          <p:nvPr>
            <p:ph idx="1"/>
          </p:nvPr>
        </p:nvSpPr>
        <p:spPr>
          <a:xfrm>
            <a:off x="838200" y="2983127"/>
            <a:ext cx="10515600" cy="1817473"/>
          </a:xfrm>
        </p:spPr>
        <p:txBody>
          <a:bodyPr>
            <a:normAutofit fontScale="92500" lnSpcReduction="20000"/>
          </a:bodyPr>
          <a:lstStyle/>
          <a:p>
            <a:pPr>
              <a:lnSpc>
                <a:spcPct val="100000"/>
              </a:lnSpc>
            </a:pPr>
            <a:r>
              <a:rPr lang="hu-HU" b="1">
                <a:solidFill>
                  <a:schemeClr val="bg1"/>
                </a:solidFill>
              </a:rPr>
              <a:t>Számítás és vezérlés</a:t>
            </a:r>
            <a:endParaRPr lang="hu-HU"/>
          </a:p>
          <a:p>
            <a:pPr>
              <a:lnSpc>
                <a:spcPct val="100000"/>
              </a:lnSpc>
            </a:pPr>
            <a:r>
              <a:rPr lang="hu-HU">
                <a:solidFill>
                  <a:schemeClr val="bg1"/>
                </a:solidFill>
              </a:rPr>
              <a:t>Feldolgozza és vezérli az eszköz funkcióit</a:t>
            </a:r>
          </a:p>
          <a:p>
            <a:pPr>
              <a:lnSpc>
                <a:spcPct val="100000"/>
              </a:lnSpc>
            </a:pPr>
            <a:r>
              <a:rPr lang="hu-HU">
                <a:solidFill>
                  <a:schemeClr val="bg1"/>
                </a:solidFill>
              </a:rPr>
              <a:t>Pl: gomblenyomás a billentyűzeten</a:t>
            </a:r>
          </a:p>
          <a:p>
            <a:pPr>
              <a:lnSpc>
                <a:spcPct val="100000"/>
              </a:lnSpc>
            </a:pPr>
            <a:r>
              <a:rPr lang="hu-HU">
                <a:solidFill>
                  <a:schemeClr val="bg1"/>
                </a:solidFill>
              </a:rPr>
              <a:t>Binárisan kódolt adatok (0, 1)</a:t>
            </a:r>
            <a:endParaRPr lang="hu-HU" dirty="0">
              <a:solidFill>
                <a:schemeClr val="bg1"/>
              </a:solidFill>
            </a:endParaRPr>
          </a:p>
        </p:txBody>
      </p:sp>
      <p:pic>
        <p:nvPicPr>
          <p:cNvPr id="8" name="Kép 7" descr="A képen Színesség, képernyőkép, minta, zöld látható&#10;&#10;Automatikusan generált leírás">
            <a:extLst>
              <a:ext uri="{FF2B5EF4-FFF2-40B4-BE49-F238E27FC236}">
                <a16:creationId xmlns:a16="http://schemas.microsoft.com/office/drawing/2014/main" id="{7BD156B4-D38D-BA0D-EA89-EE24C7980D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90449" y="2334793"/>
            <a:ext cx="3849097" cy="4239969"/>
          </a:xfrm>
          <a:prstGeom prst="rect">
            <a:avLst/>
          </a:prstGeom>
          <a:ln>
            <a:noFill/>
          </a:ln>
          <a:effectLst>
            <a:softEdge rad="112500"/>
          </a:effectLst>
        </p:spPr>
      </p:pic>
    </p:spTree>
    <p:extLst>
      <p:ext uri="{BB962C8B-B14F-4D97-AF65-F5344CB8AC3E}">
        <p14:creationId xmlns:p14="http://schemas.microsoft.com/office/powerpoint/2010/main" val="3774249625"/>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8" presetID="10" presetClass="entr" presetSubtype="0" fill="hold" nodeType="withEffect">
                                  <p:stCondLst>
                                    <p:cond delay="40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PROCESSZOR frekvencia</a:t>
            </a:r>
          </a:p>
        </p:txBody>
      </p:sp>
      <p:sp>
        <p:nvSpPr>
          <p:cNvPr id="3" name="Tartalom helye 2"/>
          <p:cNvSpPr>
            <a:spLocks noGrp="1"/>
          </p:cNvSpPr>
          <p:nvPr>
            <p:ph idx="1"/>
          </p:nvPr>
        </p:nvSpPr>
        <p:spPr>
          <a:xfrm>
            <a:off x="838200" y="2297327"/>
            <a:ext cx="10515600" cy="3707820"/>
          </a:xfrm>
        </p:spPr>
        <p:txBody>
          <a:bodyPr/>
          <a:lstStyle/>
          <a:p>
            <a:pPr>
              <a:lnSpc>
                <a:spcPct val="100000"/>
              </a:lnSpc>
            </a:pPr>
            <a:r>
              <a:rPr lang="hu-HU" b="1" dirty="0">
                <a:solidFill>
                  <a:schemeClr val="bg1"/>
                </a:solidFill>
              </a:rPr>
              <a:t>Állapotváltozás 0-ról 1-re,  vagy 1-ről 0-ra</a:t>
            </a:r>
            <a:endParaRPr lang="hu-HU" dirty="0">
              <a:solidFill>
                <a:schemeClr val="bg1"/>
              </a:solidFill>
            </a:endParaRPr>
          </a:p>
          <a:p>
            <a:pPr>
              <a:lnSpc>
                <a:spcPct val="100000"/>
              </a:lnSpc>
            </a:pPr>
            <a:r>
              <a:rPr lang="hu-HU" dirty="0">
                <a:solidFill>
                  <a:schemeClr val="bg1"/>
                </a:solidFill>
              </a:rPr>
              <a:t>A két impulzus közötti intervallumot frekvenciaciklusnak nevezzük</a:t>
            </a:r>
          </a:p>
          <a:p>
            <a:pPr>
              <a:lnSpc>
                <a:spcPct val="100000"/>
              </a:lnSpc>
            </a:pPr>
            <a:r>
              <a:rPr lang="hu-HU" dirty="0">
                <a:solidFill>
                  <a:schemeClr val="bg1"/>
                </a:solidFill>
              </a:rPr>
              <a:t>Ezen ciklusok mennyisége egy másodperc alatt adja a processzor frekvenciáját (Hertz - Hz)</a:t>
            </a:r>
          </a:p>
          <a:p>
            <a:pPr>
              <a:lnSpc>
                <a:spcPct val="100000"/>
              </a:lnSpc>
            </a:pPr>
            <a:r>
              <a:rPr lang="hu-HU" dirty="0">
                <a:solidFill>
                  <a:schemeClr val="bg1"/>
                </a:solidFill>
              </a:rPr>
              <a:t>Manapság </a:t>
            </a:r>
            <a:r>
              <a:rPr lang="hu-HU" dirty="0" err="1">
                <a:solidFill>
                  <a:schemeClr val="bg1"/>
                </a:solidFill>
              </a:rPr>
              <a:t>GHz</a:t>
            </a:r>
            <a:endParaRPr lang="hu-HU" dirty="0">
              <a:solidFill>
                <a:schemeClr val="bg1"/>
              </a:solidFill>
            </a:endParaRPr>
          </a:p>
          <a:p>
            <a:pPr>
              <a:lnSpc>
                <a:spcPct val="100000"/>
              </a:lnSpc>
            </a:pPr>
            <a:r>
              <a:rPr lang="hu-HU" dirty="0" err="1">
                <a:solidFill>
                  <a:schemeClr val="bg1"/>
                </a:solidFill>
              </a:rPr>
              <a:t>Miné</a:t>
            </a:r>
            <a:r>
              <a:rPr lang="hu-HU" dirty="0">
                <a:solidFill>
                  <a:schemeClr val="bg1"/>
                </a:solidFill>
              </a:rPr>
              <a:t> nagyobb, anná jobb!</a:t>
            </a:r>
          </a:p>
        </p:txBody>
      </p:sp>
    </p:spTree>
    <p:extLst>
      <p:ext uri="{BB962C8B-B14F-4D97-AF65-F5344CB8AC3E}">
        <p14:creationId xmlns:p14="http://schemas.microsoft.com/office/powerpoint/2010/main" val="1900633613"/>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PROCESSZOR mag</a:t>
            </a:r>
          </a:p>
        </p:txBody>
      </p:sp>
      <p:sp>
        <p:nvSpPr>
          <p:cNvPr id="3" name="Tartalom helye 2"/>
          <p:cNvSpPr>
            <a:spLocks noGrp="1"/>
          </p:cNvSpPr>
          <p:nvPr>
            <p:ph idx="1"/>
          </p:nvPr>
        </p:nvSpPr>
        <p:spPr>
          <a:xfrm>
            <a:off x="838200" y="2743376"/>
            <a:ext cx="10515600" cy="1884380"/>
          </a:xfrm>
        </p:spPr>
        <p:txBody>
          <a:bodyPr/>
          <a:lstStyle/>
          <a:p>
            <a:pPr>
              <a:lnSpc>
                <a:spcPct val="100000"/>
              </a:lnSpc>
            </a:pPr>
            <a:r>
              <a:rPr lang="hu-HU" b="1" dirty="0">
                <a:solidFill>
                  <a:schemeClr val="bg1"/>
                </a:solidFill>
              </a:rPr>
              <a:t>Különálló számítási egységek</a:t>
            </a:r>
            <a:endParaRPr lang="hu-HU" dirty="0">
              <a:solidFill>
                <a:schemeClr val="bg1"/>
              </a:solidFill>
            </a:endParaRPr>
          </a:p>
          <a:p>
            <a:pPr>
              <a:lnSpc>
                <a:spcPct val="100000"/>
              </a:lnSpc>
            </a:pPr>
            <a:r>
              <a:rPr lang="hu-HU" dirty="0">
                <a:solidFill>
                  <a:schemeClr val="bg1"/>
                </a:solidFill>
              </a:rPr>
              <a:t>Több programot tud kezelni egyszerre</a:t>
            </a:r>
          </a:p>
          <a:p>
            <a:pPr>
              <a:lnSpc>
                <a:spcPct val="100000"/>
              </a:lnSpc>
            </a:pPr>
            <a:r>
              <a:rPr lang="hu-HU" dirty="0" err="1">
                <a:solidFill>
                  <a:schemeClr val="bg1"/>
                </a:solidFill>
              </a:rPr>
              <a:t>Multitasking</a:t>
            </a:r>
            <a:endParaRPr lang="hu-HU" dirty="0">
              <a:solidFill>
                <a:schemeClr val="bg1"/>
              </a:solidFill>
            </a:endParaRPr>
          </a:p>
        </p:txBody>
      </p:sp>
      <p:sp>
        <p:nvSpPr>
          <p:cNvPr id="6" name="AutoShape 2" descr="A képen Grafika, képernyőkép, Betűtípus, tervezés látható&#10;&#10;Automatikusan generált leírás"/>
          <p:cNvSpPr>
            <a:spLocks noChangeAspect="1" noChangeArrowheads="1"/>
          </p:cNvSpPr>
          <p:nvPr/>
        </p:nvSpPr>
        <p:spPr bwMode="auto">
          <a:xfrm>
            <a:off x="7594832" y="-256478"/>
            <a:ext cx="5813988" cy="581400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7" name="Kép 6" descr="A képen Grafika, képernyőkép, Betűtípus, tervezés látható&#10;&#10;Automatikusan generált leírás">
            <a:extLst>
              <a:ext uri="{FF2B5EF4-FFF2-40B4-BE49-F238E27FC236}">
                <a16:creationId xmlns:a16="http://schemas.microsoft.com/office/drawing/2014/main" id="{09661F99-E746-FDBF-9DAA-97F96E37DF17}"/>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7343464" y="1547193"/>
            <a:ext cx="4010336" cy="4010336"/>
          </a:xfrm>
          <a:prstGeom prst="rect">
            <a:avLst/>
          </a:prstGeom>
        </p:spPr>
      </p:pic>
    </p:spTree>
    <p:extLst>
      <p:ext uri="{BB962C8B-B14F-4D97-AF65-F5344CB8AC3E}">
        <p14:creationId xmlns:p14="http://schemas.microsoft.com/office/powerpoint/2010/main" val="2687578653"/>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Főbb processzor gyártók</a:t>
            </a:r>
          </a:p>
        </p:txBody>
      </p:sp>
      <p:sp>
        <p:nvSpPr>
          <p:cNvPr id="3" name="Tartalom helye 2"/>
          <p:cNvSpPr>
            <a:spLocks noGrp="1"/>
          </p:cNvSpPr>
          <p:nvPr>
            <p:ph idx="1"/>
          </p:nvPr>
        </p:nvSpPr>
        <p:spPr>
          <a:xfrm>
            <a:off x="838200" y="1637131"/>
            <a:ext cx="10515600" cy="1326819"/>
          </a:xfrm>
        </p:spPr>
        <p:txBody>
          <a:bodyPr>
            <a:normAutofit fontScale="85000" lnSpcReduction="20000"/>
          </a:bodyPr>
          <a:lstStyle/>
          <a:p>
            <a:pPr>
              <a:lnSpc>
                <a:spcPct val="100000"/>
              </a:lnSpc>
            </a:pPr>
            <a:r>
              <a:rPr lang="hu-HU" b="1" dirty="0">
                <a:solidFill>
                  <a:schemeClr val="bg1"/>
                </a:solidFill>
              </a:rPr>
              <a:t>PC/Laptop:</a:t>
            </a:r>
          </a:p>
          <a:p>
            <a:pPr lvl="1">
              <a:lnSpc>
                <a:spcPct val="100000"/>
              </a:lnSpc>
            </a:pPr>
            <a:r>
              <a:rPr lang="hu-HU" b="1" dirty="0">
                <a:solidFill>
                  <a:schemeClr val="bg1"/>
                </a:solidFill>
              </a:rPr>
              <a:t>Intel (FŐ: Intel </a:t>
            </a:r>
            <a:r>
              <a:rPr lang="hu-HU" b="1" dirty="0" err="1">
                <a:solidFill>
                  <a:schemeClr val="bg1"/>
                </a:solidFill>
              </a:rPr>
              <a:t>Core</a:t>
            </a:r>
            <a:r>
              <a:rPr lang="hu-HU" b="1" dirty="0">
                <a:solidFill>
                  <a:schemeClr val="bg1"/>
                </a:solidFill>
              </a:rPr>
              <a:t> (i3, i5, i7, i9)</a:t>
            </a:r>
          </a:p>
          <a:p>
            <a:pPr lvl="1">
              <a:lnSpc>
                <a:spcPct val="100000"/>
              </a:lnSpc>
            </a:pPr>
            <a:r>
              <a:rPr lang="hu-HU" b="1" dirty="0">
                <a:solidFill>
                  <a:schemeClr val="bg1"/>
                </a:solidFill>
              </a:rPr>
              <a:t>AMD (FŐ: </a:t>
            </a:r>
            <a:r>
              <a:rPr lang="hu-HU" b="1" dirty="0" err="1">
                <a:solidFill>
                  <a:schemeClr val="bg1"/>
                </a:solidFill>
              </a:rPr>
              <a:t>Ryzen</a:t>
            </a:r>
            <a:r>
              <a:rPr lang="hu-HU" b="1" dirty="0">
                <a:solidFill>
                  <a:schemeClr val="bg1"/>
                </a:solidFill>
              </a:rPr>
              <a:t> (3, 5, 7, 9))</a:t>
            </a:r>
          </a:p>
          <a:p>
            <a:pPr lvl="1">
              <a:lnSpc>
                <a:spcPct val="100000"/>
              </a:lnSpc>
            </a:pPr>
            <a:r>
              <a:rPr lang="hu-HU" b="1" dirty="0">
                <a:solidFill>
                  <a:schemeClr val="bg1"/>
                </a:solidFill>
              </a:rPr>
              <a:t>Apple M processzorok</a:t>
            </a:r>
          </a:p>
        </p:txBody>
      </p:sp>
      <p:sp>
        <p:nvSpPr>
          <p:cNvPr id="4" name="Tartalom helye 2"/>
          <p:cNvSpPr txBox="1">
            <a:spLocks/>
          </p:cNvSpPr>
          <p:nvPr/>
        </p:nvSpPr>
        <p:spPr>
          <a:xfrm>
            <a:off x="838200" y="4921208"/>
            <a:ext cx="10515600" cy="132681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b="1" dirty="0" err="1">
                <a:solidFill>
                  <a:schemeClr val="bg1"/>
                </a:solidFill>
              </a:rPr>
              <a:t>Mobiltelenok</a:t>
            </a:r>
            <a:r>
              <a:rPr lang="hu-HU" b="1" dirty="0">
                <a:solidFill>
                  <a:schemeClr val="bg1"/>
                </a:solidFill>
              </a:rPr>
              <a:t>/</a:t>
            </a:r>
            <a:r>
              <a:rPr lang="hu-HU" b="1" dirty="0" err="1">
                <a:solidFill>
                  <a:schemeClr val="bg1"/>
                </a:solidFill>
              </a:rPr>
              <a:t>tabletek</a:t>
            </a:r>
            <a:r>
              <a:rPr lang="hu-HU" b="1" dirty="0">
                <a:solidFill>
                  <a:schemeClr val="bg1"/>
                </a:solidFill>
              </a:rPr>
              <a:t>:</a:t>
            </a:r>
          </a:p>
          <a:p>
            <a:pPr lvl="1">
              <a:lnSpc>
                <a:spcPct val="100000"/>
              </a:lnSpc>
            </a:pPr>
            <a:r>
              <a:rPr lang="hu-HU" b="1" dirty="0" err="1">
                <a:solidFill>
                  <a:schemeClr val="bg1"/>
                </a:solidFill>
              </a:rPr>
              <a:t>Snapdragon</a:t>
            </a:r>
            <a:endParaRPr lang="hu-HU" b="1" dirty="0">
              <a:solidFill>
                <a:schemeClr val="bg1"/>
              </a:solidFill>
            </a:endParaRPr>
          </a:p>
          <a:p>
            <a:pPr lvl="1">
              <a:lnSpc>
                <a:spcPct val="100000"/>
              </a:lnSpc>
            </a:pPr>
            <a:r>
              <a:rPr lang="hu-HU" b="1" dirty="0" err="1">
                <a:solidFill>
                  <a:schemeClr val="bg1"/>
                </a:solidFill>
              </a:rPr>
              <a:t>MediaTek</a:t>
            </a:r>
            <a:endParaRPr lang="hu-HU" b="1" dirty="0">
              <a:solidFill>
                <a:schemeClr val="bg1"/>
              </a:solidFill>
            </a:endParaRPr>
          </a:p>
          <a:p>
            <a:pPr lvl="1">
              <a:lnSpc>
                <a:spcPct val="100000"/>
              </a:lnSpc>
            </a:pPr>
            <a:r>
              <a:rPr lang="hu-HU" b="1" dirty="0">
                <a:solidFill>
                  <a:schemeClr val="bg1"/>
                </a:solidFill>
              </a:rPr>
              <a:t>Apple (Apple A)</a:t>
            </a:r>
          </a:p>
        </p:txBody>
      </p:sp>
      <p:pic>
        <p:nvPicPr>
          <p:cNvPr id="6" name="Kép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8241" y="2621852"/>
            <a:ext cx="3098646" cy="2057501"/>
          </a:xfrm>
          <a:prstGeom prst="rect">
            <a:avLst/>
          </a:prstGeom>
        </p:spPr>
      </p:pic>
      <p:pic>
        <p:nvPicPr>
          <p:cNvPr id="9" name="Kép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0266" y="4921208"/>
            <a:ext cx="1609491" cy="1749447"/>
          </a:xfrm>
          <a:prstGeom prst="rect">
            <a:avLst/>
          </a:prstGeom>
        </p:spPr>
      </p:pic>
      <p:pic>
        <p:nvPicPr>
          <p:cNvPr id="10" name="Kép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60369" y="4709892"/>
            <a:ext cx="1473035" cy="1749448"/>
          </a:xfrm>
          <a:prstGeom prst="rect">
            <a:avLst/>
          </a:prstGeom>
        </p:spPr>
      </p:pic>
      <p:pic>
        <p:nvPicPr>
          <p:cNvPr id="11" name="Kép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3245" y="2963950"/>
            <a:ext cx="4545145" cy="1752481"/>
          </a:xfrm>
          <a:prstGeom prst="rect">
            <a:avLst/>
          </a:prstGeom>
        </p:spPr>
      </p:pic>
      <p:pic>
        <p:nvPicPr>
          <p:cNvPr id="7" name="Kép 6" descr="A képen Betűtípus, Grafika, képernyőkép, szöveg látható&#10;&#10;Automatikusan generált leírás">
            <a:extLst>
              <a:ext uri="{FF2B5EF4-FFF2-40B4-BE49-F238E27FC236}">
                <a16:creationId xmlns:a16="http://schemas.microsoft.com/office/drawing/2014/main" id="{44C01C82-DDD3-4EEF-E6F0-930EAB6A7F8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09361" y="5315493"/>
            <a:ext cx="3671404" cy="960875"/>
          </a:xfrm>
          <a:prstGeom prst="rect">
            <a:avLst/>
          </a:prstGeom>
        </p:spPr>
      </p:pic>
    </p:spTree>
    <p:extLst>
      <p:ext uri="{BB962C8B-B14F-4D97-AF65-F5344CB8AC3E}">
        <p14:creationId xmlns:p14="http://schemas.microsoft.com/office/powerpoint/2010/main" val="1230725337"/>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6" presetID="2" presetClass="entr" presetSubtype="2"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1+#ppt_w/2"/>
                                          </p:val>
                                        </p:tav>
                                        <p:tav tm="100000">
                                          <p:val>
                                            <p:strVal val="#ppt_x"/>
                                          </p:val>
                                        </p:tav>
                                      </p:tavLst>
                                    </p:anim>
                                    <p:anim calcmode="lin" valueType="num">
                                      <p:cBhvr additive="base">
                                        <p:cTn id="19" dur="500" fill="hold"/>
                                        <p:tgtEl>
                                          <p:spTgt spid="6"/>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1000"/>
                                        <p:tgtEl>
                                          <p:spTgt spid="3">
                                            <p:txEl>
                                              <p:pRg st="2" end="2"/>
                                            </p:txEl>
                                          </p:spTgt>
                                        </p:tgtEl>
                                      </p:cBhvr>
                                    </p:animEffect>
                                    <p:anim calcmode="lin" valueType="num">
                                      <p:cBhvr>
                                        <p:cTn id="2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6" presetID="2" presetClass="entr" presetSubtype="8"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0-#ppt_w/2"/>
                                          </p:val>
                                        </p:tav>
                                        <p:tav tm="100000">
                                          <p:val>
                                            <p:strVal val="#ppt_x"/>
                                          </p:val>
                                        </p:tav>
                                      </p:tavLst>
                                    </p:anim>
                                    <p:anim calcmode="lin" valueType="num">
                                      <p:cBhvr additive="base">
                                        <p:cTn id="29" dur="500" fill="hold"/>
                                        <p:tgtEl>
                                          <p:spTgt spid="11"/>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ID="42" presetClass="entr" presetSubtype="0" fill="hold" nodeType="after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6" fill="hold">
                            <p:stCondLst>
                              <p:cond delay="4000"/>
                            </p:stCondLst>
                            <p:childTnLst>
                              <p:par>
                                <p:cTn id="37" presetID="42" presetClass="entr" presetSubtype="0" fill="hold" nodeType="after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animEffect transition="in" filter="fade">
                                      <p:cBhvr>
                                        <p:cTn id="39" dur="1000"/>
                                        <p:tgtEl>
                                          <p:spTgt spid="4">
                                            <p:txEl>
                                              <p:pRg st="0" end="0"/>
                                            </p:txEl>
                                          </p:spTgt>
                                        </p:tgtEl>
                                      </p:cBhvr>
                                    </p:animEffect>
                                    <p:anim calcmode="lin" valueType="num">
                                      <p:cBhvr>
                                        <p:cTn id="40"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41"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42" fill="hold">
                            <p:stCondLst>
                              <p:cond delay="5000"/>
                            </p:stCondLst>
                            <p:childTnLst>
                              <p:par>
                                <p:cTn id="43" presetID="42" presetClass="entr" presetSubtype="0" fill="hold" nodeType="afterEffect">
                                  <p:stCondLst>
                                    <p:cond delay="0"/>
                                  </p:stCondLst>
                                  <p:childTnLst>
                                    <p:set>
                                      <p:cBhvr>
                                        <p:cTn id="44" dur="1" fill="hold">
                                          <p:stCondLst>
                                            <p:cond delay="0"/>
                                          </p:stCondLst>
                                        </p:cTn>
                                        <p:tgtEl>
                                          <p:spTgt spid="4">
                                            <p:txEl>
                                              <p:pRg st="1" end="1"/>
                                            </p:txEl>
                                          </p:spTgt>
                                        </p:tgtEl>
                                        <p:attrNameLst>
                                          <p:attrName>style.visibility</p:attrName>
                                        </p:attrNameLst>
                                      </p:cBhvr>
                                      <p:to>
                                        <p:strVal val="visible"/>
                                      </p:to>
                                    </p:set>
                                    <p:animEffect transition="in" filter="fade">
                                      <p:cBhvr>
                                        <p:cTn id="45" dur="1000"/>
                                        <p:tgtEl>
                                          <p:spTgt spid="4">
                                            <p:txEl>
                                              <p:pRg st="1" end="1"/>
                                            </p:txEl>
                                          </p:spTgt>
                                        </p:tgtEl>
                                      </p:cBhvr>
                                    </p:animEffect>
                                    <p:anim calcmode="lin" valueType="num">
                                      <p:cBhvr>
                                        <p:cTn id="46"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47" dur="1000" fill="hold"/>
                                        <p:tgtEl>
                                          <p:spTgt spid="4">
                                            <p:txEl>
                                              <p:pRg st="1" end="1"/>
                                            </p:txEl>
                                          </p:spTgt>
                                        </p:tgtEl>
                                        <p:attrNameLst>
                                          <p:attrName>ppt_y</p:attrName>
                                        </p:attrNameLst>
                                      </p:cBhvr>
                                      <p:tavLst>
                                        <p:tav tm="0">
                                          <p:val>
                                            <p:strVal val="#ppt_y+.1"/>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9"/>
                                        </p:tgtEl>
                                        <p:attrNameLst>
                                          <p:attrName>style.visibility</p:attrName>
                                        </p:attrNameLst>
                                      </p:cBhvr>
                                      <p:to>
                                        <p:strVal val="visible"/>
                                      </p:to>
                                    </p:set>
                                    <p:anim calcmode="lin" valueType="num">
                                      <p:cBhvr additive="base">
                                        <p:cTn id="50" dur="500" fill="hold"/>
                                        <p:tgtEl>
                                          <p:spTgt spid="9"/>
                                        </p:tgtEl>
                                        <p:attrNameLst>
                                          <p:attrName>ppt_x</p:attrName>
                                        </p:attrNameLst>
                                      </p:cBhvr>
                                      <p:tavLst>
                                        <p:tav tm="0">
                                          <p:val>
                                            <p:strVal val="#ppt_x"/>
                                          </p:val>
                                        </p:tav>
                                        <p:tav tm="100000">
                                          <p:val>
                                            <p:strVal val="#ppt_x"/>
                                          </p:val>
                                        </p:tav>
                                      </p:tavLst>
                                    </p:anim>
                                    <p:anim calcmode="lin" valueType="num">
                                      <p:cBhvr additive="base">
                                        <p:cTn id="51" dur="500" fill="hold"/>
                                        <p:tgtEl>
                                          <p:spTgt spid="9"/>
                                        </p:tgtEl>
                                        <p:attrNameLst>
                                          <p:attrName>ppt_y</p:attrName>
                                        </p:attrNameLst>
                                      </p:cBhvr>
                                      <p:tavLst>
                                        <p:tav tm="0">
                                          <p:val>
                                            <p:strVal val="1+#ppt_h/2"/>
                                          </p:val>
                                        </p:tav>
                                        <p:tav tm="100000">
                                          <p:val>
                                            <p:strVal val="#ppt_y"/>
                                          </p:val>
                                        </p:tav>
                                      </p:tavLst>
                                    </p:anim>
                                  </p:childTnLst>
                                </p:cTn>
                              </p:par>
                            </p:childTnLst>
                          </p:cTn>
                        </p:par>
                        <p:par>
                          <p:cTn id="52" fill="hold">
                            <p:stCondLst>
                              <p:cond delay="6000"/>
                            </p:stCondLst>
                            <p:childTnLst>
                              <p:par>
                                <p:cTn id="53" presetID="42" presetClass="entr" presetSubtype="0" fill="hold" nodeType="afterEffect">
                                  <p:stCondLst>
                                    <p:cond delay="0"/>
                                  </p:stCondLst>
                                  <p:childTnLst>
                                    <p:set>
                                      <p:cBhvr>
                                        <p:cTn id="54" dur="1" fill="hold">
                                          <p:stCondLst>
                                            <p:cond delay="0"/>
                                          </p:stCondLst>
                                        </p:cTn>
                                        <p:tgtEl>
                                          <p:spTgt spid="4">
                                            <p:txEl>
                                              <p:pRg st="2" end="2"/>
                                            </p:txEl>
                                          </p:spTgt>
                                        </p:tgtEl>
                                        <p:attrNameLst>
                                          <p:attrName>style.visibility</p:attrName>
                                        </p:attrNameLst>
                                      </p:cBhvr>
                                      <p:to>
                                        <p:strVal val="visible"/>
                                      </p:to>
                                    </p:set>
                                    <p:animEffect transition="in" filter="fade">
                                      <p:cBhvr>
                                        <p:cTn id="55" dur="1000"/>
                                        <p:tgtEl>
                                          <p:spTgt spid="4">
                                            <p:txEl>
                                              <p:pRg st="2" end="2"/>
                                            </p:txEl>
                                          </p:spTgt>
                                        </p:tgtEl>
                                      </p:cBhvr>
                                    </p:animEffect>
                                    <p:anim calcmode="lin" valueType="num">
                                      <p:cBhvr>
                                        <p:cTn id="56"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57" dur="1000" fill="hold"/>
                                        <p:tgtEl>
                                          <p:spTgt spid="4">
                                            <p:txEl>
                                              <p:pRg st="2" end="2"/>
                                            </p:txEl>
                                          </p:spTgt>
                                        </p:tgtEl>
                                        <p:attrNameLst>
                                          <p:attrName>ppt_y</p:attrName>
                                        </p:attrNameLst>
                                      </p:cBhvr>
                                      <p:tavLst>
                                        <p:tav tm="0">
                                          <p:val>
                                            <p:strVal val="#ppt_y+.1"/>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7"/>
                                        </p:tgtEl>
                                        <p:attrNameLst>
                                          <p:attrName>style.visibility</p:attrName>
                                        </p:attrNameLst>
                                      </p:cBhvr>
                                      <p:to>
                                        <p:strVal val="visible"/>
                                      </p:to>
                                    </p:set>
                                    <p:anim calcmode="lin" valueType="num">
                                      <p:cBhvr additive="base">
                                        <p:cTn id="60" dur="500" fill="hold"/>
                                        <p:tgtEl>
                                          <p:spTgt spid="7"/>
                                        </p:tgtEl>
                                        <p:attrNameLst>
                                          <p:attrName>ppt_x</p:attrName>
                                        </p:attrNameLst>
                                      </p:cBhvr>
                                      <p:tavLst>
                                        <p:tav tm="0">
                                          <p:val>
                                            <p:strVal val="#ppt_x"/>
                                          </p:val>
                                        </p:tav>
                                        <p:tav tm="100000">
                                          <p:val>
                                            <p:strVal val="#ppt_x"/>
                                          </p:val>
                                        </p:tav>
                                      </p:tavLst>
                                    </p:anim>
                                    <p:anim calcmode="lin" valueType="num">
                                      <p:cBhvr additive="base">
                                        <p:cTn id="61" dur="500" fill="hold"/>
                                        <p:tgtEl>
                                          <p:spTgt spid="7"/>
                                        </p:tgtEl>
                                        <p:attrNameLst>
                                          <p:attrName>ppt_y</p:attrName>
                                        </p:attrNameLst>
                                      </p:cBhvr>
                                      <p:tavLst>
                                        <p:tav tm="0">
                                          <p:val>
                                            <p:strVal val="1+#ppt_h/2"/>
                                          </p:val>
                                        </p:tav>
                                        <p:tav tm="100000">
                                          <p:val>
                                            <p:strVal val="#ppt_y"/>
                                          </p:val>
                                        </p:tav>
                                      </p:tavLst>
                                    </p:anim>
                                  </p:childTnLst>
                                </p:cTn>
                              </p:par>
                            </p:childTnLst>
                          </p:cTn>
                        </p:par>
                        <p:par>
                          <p:cTn id="62" fill="hold">
                            <p:stCondLst>
                              <p:cond delay="7000"/>
                            </p:stCondLst>
                            <p:childTnLst>
                              <p:par>
                                <p:cTn id="63" presetID="42" presetClass="entr" presetSubtype="0" fill="hold" nodeType="afterEffect">
                                  <p:stCondLst>
                                    <p:cond delay="0"/>
                                  </p:stCondLst>
                                  <p:childTnLst>
                                    <p:set>
                                      <p:cBhvr>
                                        <p:cTn id="64" dur="1" fill="hold">
                                          <p:stCondLst>
                                            <p:cond delay="0"/>
                                          </p:stCondLst>
                                        </p:cTn>
                                        <p:tgtEl>
                                          <p:spTgt spid="4">
                                            <p:txEl>
                                              <p:pRg st="3" end="3"/>
                                            </p:txEl>
                                          </p:spTgt>
                                        </p:tgtEl>
                                        <p:attrNameLst>
                                          <p:attrName>style.visibility</p:attrName>
                                        </p:attrNameLst>
                                      </p:cBhvr>
                                      <p:to>
                                        <p:strVal val="visible"/>
                                      </p:to>
                                    </p:set>
                                    <p:animEffect transition="in" filter="fade">
                                      <p:cBhvr>
                                        <p:cTn id="65" dur="1000"/>
                                        <p:tgtEl>
                                          <p:spTgt spid="4">
                                            <p:txEl>
                                              <p:pRg st="3" end="3"/>
                                            </p:txEl>
                                          </p:spTgt>
                                        </p:tgtEl>
                                      </p:cBhvr>
                                    </p:animEffect>
                                    <p:anim calcmode="lin" valueType="num">
                                      <p:cBhvr>
                                        <p:cTn id="66"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67" dur="1000" fill="hold"/>
                                        <p:tgtEl>
                                          <p:spTgt spid="4">
                                            <p:txEl>
                                              <p:pRg st="3" end="3"/>
                                            </p:txEl>
                                          </p:spTgt>
                                        </p:tgtEl>
                                        <p:attrNameLst>
                                          <p:attrName>ppt_y</p:attrName>
                                        </p:attrNameLst>
                                      </p:cBhvr>
                                      <p:tavLst>
                                        <p:tav tm="0">
                                          <p:val>
                                            <p:strVal val="#ppt_y+.1"/>
                                          </p:val>
                                        </p:tav>
                                        <p:tav tm="100000">
                                          <p:val>
                                            <p:strVal val="#ppt_y"/>
                                          </p:val>
                                        </p:tav>
                                      </p:tavLst>
                                    </p:anim>
                                  </p:childTnLst>
                                </p:cTn>
                              </p:par>
                              <p:par>
                                <p:cTn id="68" presetID="2" presetClass="entr" presetSubtype="4" fill="hold" nodeType="withEffect">
                                  <p:stCondLst>
                                    <p:cond delay="0"/>
                                  </p:stCondLst>
                                  <p:childTnLst>
                                    <p:set>
                                      <p:cBhvr>
                                        <p:cTn id="69" dur="1" fill="hold">
                                          <p:stCondLst>
                                            <p:cond delay="0"/>
                                          </p:stCondLst>
                                        </p:cTn>
                                        <p:tgtEl>
                                          <p:spTgt spid="10"/>
                                        </p:tgtEl>
                                        <p:attrNameLst>
                                          <p:attrName>style.visibility</p:attrName>
                                        </p:attrNameLst>
                                      </p:cBhvr>
                                      <p:to>
                                        <p:strVal val="visible"/>
                                      </p:to>
                                    </p:set>
                                    <p:anim calcmode="lin" valueType="num">
                                      <p:cBhvr additive="base">
                                        <p:cTn id="70" dur="500" fill="hold"/>
                                        <p:tgtEl>
                                          <p:spTgt spid="10"/>
                                        </p:tgtEl>
                                        <p:attrNameLst>
                                          <p:attrName>ppt_x</p:attrName>
                                        </p:attrNameLst>
                                      </p:cBhvr>
                                      <p:tavLst>
                                        <p:tav tm="0">
                                          <p:val>
                                            <p:strVal val="#ppt_x"/>
                                          </p:val>
                                        </p:tav>
                                        <p:tav tm="100000">
                                          <p:val>
                                            <p:strVal val="#ppt_x"/>
                                          </p:val>
                                        </p:tav>
                                      </p:tavLst>
                                    </p:anim>
                                    <p:anim calcmode="lin" valueType="num">
                                      <p:cBhvr additive="base">
                                        <p:cTn id="7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Mobil processzorok</a:t>
            </a:r>
          </a:p>
        </p:txBody>
      </p:sp>
      <p:sp>
        <p:nvSpPr>
          <p:cNvPr id="3" name="Tartalom helye 2"/>
          <p:cNvSpPr>
            <a:spLocks noGrp="1"/>
          </p:cNvSpPr>
          <p:nvPr>
            <p:ph idx="1"/>
          </p:nvPr>
        </p:nvSpPr>
        <p:spPr>
          <a:xfrm>
            <a:off x="838200" y="2743376"/>
            <a:ext cx="10515600" cy="5099362"/>
          </a:xfrm>
        </p:spPr>
        <p:txBody>
          <a:bodyPr>
            <a:normAutofit/>
          </a:bodyPr>
          <a:lstStyle/>
          <a:p>
            <a:pPr>
              <a:lnSpc>
                <a:spcPct val="100000"/>
              </a:lnSpc>
            </a:pPr>
            <a:r>
              <a:rPr lang="hu-HU" b="1" dirty="0">
                <a:solidFill>
                  <a:schemeClr val="bg1"/>
                </a:solidFill>
              </a:rPr>
              <a:t>Évről évre egyre erősebbek</a:t>
            </a:r>
            <a:endParaRPr lang="hu-HU" dirty="0">
              <a:solidFill>
                <a:schemeClr val="bg1"/>
              </a:solidFill>
            </a:endParaRPr>
          </a:p>
          <a:p>
            <a:pPr>
              <a:lnSpc>
                <a:spcPct val="100000"/>
              </a:lnSpc>
            </a:pPr>
            <a:r>
              <a:rPr lang="hu-HU" dirty="0">
                <a:solidFill>
                  <a:schemeClr val="bg1"/>
                </a:solidFill>
              </a:rPr>
              <a:t>Vásárlásnál érdemes figyelni:</a:t>
            </a:r>
          </a:p>
          <a:p>
            <a:pPr lvl="1">
              <a:lnSpc>
                <a:spcPct val="100000"/>
              </a:lnSpc>
            </a:pPr>
            <a:r>
              <a:rPr lang="hu-HU" dirty="0">
                <a:solidFill>
                  <a:schemeClr val="bg1"/>
                </a:solidFill>
              </a:rPr>
              <a:t>Belső memória</a:t>
            </a:r>
          </a:p>
          <a:p>
            <a:pPr lvl="1">
              <a:lnSpc>
                <a:spcPct val="100000"/>
              </a:lnSpc>
            </a:pPr>
            <a:r>
              <a:rPr lang="hu-HU" dirty="0">
                <a:solidFill>
                  <a:schemeClr val="bg1"/>
                </a:solidFill>
              </a:rPr>
              <a:t>Teljesítmény</a:t>
            </a:r>
          </a:p>
          <a:p>
            <a:pPr lvl="1">
              <a:lnSpc>
                <a:spcPct val="100000"/>
              </a:lnSpc>
            </a:pPr>
            <a:r>
              <a:rPr lang="hu-HU" dirty="0">
                <a:solidFill>
                  <a:schemeClr val="bg1"/>
                </a:solidFill>
              </a:rPr>
              <a:t>Órajel</a:t>
            </a:r>
          </a:p>
          <a:p>
            <a:pPr lvl="1">
              <a:lnSpc>
                <a:spcPct val="100000"/>
              </a:lnSpc>
            </a:pPr>
            <a:r>
              <a:rPr lang="hu-HU" dirty="0">
                <a:solidFill>
                  <a:schemeClr val="bg1"/>
                </a:solidFill>
              </a:rPr>
              <a:t>Chip architektúra</a:t>
            </a:r>
          </a:p>
        </p:txBody>
      </p:sp>
      <p:sp>
        <p:nvSpPr>
          <p:cNvPr id="6" name="AutoShape 2" descr="A képen Grafika, képernyőkép, Betűtípus, tervezés látható&#10;&#10;Automatikusan generált leírás"/>
          <p:cNvSpPr>
            <a:spLocks noChangeAspect="1" noChangeArrowheads="1"/>
          </p:cNvSpPr>
          <p:nvPr/>
        </p:nvSpPr>
        <p:spPr bwMode="auto">
          <a:xfrm>
            <a:off x="7594832" y="-256478"/>
            <a:ext cx="5813988" cy="581400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7" name="Kép 6" descr="A képen Grafika, képernyőkép, Betűtípus, tervezés látható&#10;&#10;Automatikusan generált leírás">
            <a:extLst>
              <a:ext uri="{FF2B5EF4-FFF2-40B4-BE49-F238E27FC236}">
                <a16:creationId xmlns:a16="http://schemas.microsoft.com/office/drawing/2014/main" id="{09661F99-E746-FDBF-9DAA-97F96E37DF17}"/>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7343464" y="1547193"/>
            <a:ext cx="4010336" cy="4010336"/>
          </a:xfrm>
          <a:prstGeom prst="rect">
            <a:avLst/>
          </a:prstGeom>
        </p:spPr>
      </p:pic>
    </p:spTree>
    <p:extLst>
      <p:ext uri="{BB962C8B-B14F-4D97-AF65-F5344CB8AC3E}">
        <p14:creationId xmlns:p14="http://schemas.microsoft.com/office/powerpoint/2010/main" val="2344145340"/>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Mobil processzorok</a:t>
            </a:r>
          </a:p>
        </p:txBody>
      </p:sp>
      <p:sp>
        <p:nvSpPr>
          <p:cNvPr id="3" name="Tartalom helye 2"/>
          <p:cNvSpPr>
            <a:spLocks noGrp="1"/>
          </p:cNvSpPr>
          <p:nvPr>
            <p:ph idx="1"/>
          </p:nvPr>
        </p:nvSpPr>
        <p:spPr>
          <a:xfrm>
            <a:off x="838200" y="2142048"/>
            <a:ext cx="10515600" cy="5099362"/>
          </a:xfrm>
        </p:spPr>
        <p:txBody>
          <a:bodyPr>
            <a:normAutofit/>
          </a:bodyPr>
          <a:lstStyle/>
          <a:p>
            <a:pPr>
              <a:lnSpc>
                <a:spcPct val="100000"/>
              </a:lnSpc>
            </a:pPr>
            <a:r>
              <a:rPr lang="hu-HU" dirty="0" smtClean="0">
                <a:solidFill>
                  <a:schemeClr val="bg1"/>
                </a:solidFill>
              </a:rPr>
              <a:t>Régebbi processzorok:</a:t>
            </a:r>
            <a:endParaRPr lang="hu-HU" dirty="0">
              <a:solidFill>
                <a:schemeClr val="bg1"/>
              </a:solidFill>
            </a:endParaRPr>
          </a:p>
          <a:p>
            <a:pPr lvl="1">
              <a:lnSpc>
                <a:spcPct val="100000"/>
              </a:lnSpc>
            </a:pPr>
            <a:r>
              <a:rPr lang="hu-HU" b="1" dirty="0" err="1" smtClean="0">
                <a:solidFill>
                  <a:schemeClr val="bg1"/>
                </a:solidFill>
              </a:rPr>
              <a:t>Snapdragon</a:t>
            </a:r>
            <a:r>
              <a:rPr lang="hu-HU" b="1" dirty="0" smtClean="0">
                <a:solidFill>
                  <a:schemeClr val="bg1"/>
                </a:solidFill>
              </a:rPr>
              <a:t>: </a:t>
            </a:r>
            <a:r>
              <a:rPr lang="hu-HU" dirty="0" smtClean="0">
                <a:solidFill>
                  <a:schemeClr val="bg1"/>
                </a:solidFill>
              </a:rPr>
              <a:t>QSD8250 (2008)</a:t>
            </a:r>
          </a:p>
          <a:p>
            <a:pPr lvl="2">
              <a:lnSpc>
                <a:spcPct val="100000"/>
              </a:lnSpc>
            </a:pPr>
            <a:r>
              <a:rPr lang="hu-HU" i="1" dirty="0">
                <a:solidFill>
                  <a:schemeClr val="bg1"/>
                </a:solidFill>
              </a:rPr>
              <a:t>1</a:t>
            </a:r>
            <a:r>
              <a:rPr lang="hu-HU" i="1" dirty="0" smtClean="0">
                <a:solidFill>
                  <a:schemeClr val="bg1"/>
                </a:solidFill>
              </a:rPr>
              <a:t> mag, 1 </a:t>
            </a:r>
            <a:r>
              <a:rPr lang="hu-HU" i="1" dirty="0" err="1" smtClean="0">
                <a:solidFill>
                  <a:schemeClr val="bg1"/>
                </a:solidFill>
              </a:rPr>
              <a:t>GHz</a:t>
            </a:r>
            <a:r>
              <a:rPr lang="hu-HU" i="1" dirty="0" smtClean="0">
                <a:solidFill>
                  <a:schemeClr val="bg1"/>
                </a:solidFill>
              </a:rPr>
              <a:t>, 65 nanométer</a:t>
            </a:r>
          </a:p>
          <a:p>
            <a:pPr lvl="2">
              <a:lnSpc>
                <a:spcPct val="100000"/>
              </a:lnSpc>
            </a:pPr>
            <a:endParaRPr lang="hu-HU" sz="2400" i="1" dirty="0">
              <a:solidFill>
                <a:schemeClr val="bg1"/>
              </a:solidFill>
            </a:endParaRPr>
          </a:p>
          <a:p>
            <a:pPr lvl="1">
              <a:lnSpc>
                <a:spcPct val="100000"/>
              </a:lnSpc>
            </a:pPr>
            <a:r>
              <a:rPr lang="hu-HU" b="1" dirty="0" smtClean="0">
                <a:solidFill>
                  <a:schemeClr val="bg1"/>
                </a:solidFill>
              </a:rPr>
              <a:t>Apple A széria: </a:t>
            </a:r>
            <a:r>
              <a:rPr lang="hu-HU" dirty="0">
                <a:solidFill>
                  <a:schemeClr val="bg1"/>
                </a:solidFill>
              </a:rPr>
              <a:t>Apple </a:t>
            </a:r>
            <a:r>
              <a:rPr lang="hu-HU" dirty="0" smtClean="0">
                <a:solidFill>
                  <a:schemeClr val="bg1"/>
                </a:solidFill>
              </a:rPr>
              <a:t>A4 (2010)</a:t>
            </a:r>
          </a:p>
          <a:p>
            <a:pPr lvl="2">
              <a:lnSpc>
                <a:spcPct val="100000"/>
              </a:lnSpc>
            </a:pPr>
            <a:r>
              <a:rPr lang="hu-HU" i="1" dirty="0">
                <a:solidFill>
                  <a:schemeClr val="bg1"/>
                </a:solidFill>
              </a:rPr>
              <a:t>1</a:t>
            </a:r>
            <a:r>
              <a:rPr lang="hu-HU" i="1" dirty="0" smtClean="0">
                <a:solidFill>
                  <a:schemeClr val="bg1"/>
                </a:solidFill>
              </a:rPr>
              <a:t> </a:t>
            </a:r>
            <a:r>
              <a:rPr lang="hu-HU" i="1" dirty="0">
                <a:solidFill>
                  <a:schemeClr val="bg1"/>
                </a:solidFill>
              </a:rPr>
              <a:t>mag, 1</a:t>
            </a:r>
            <a:r>
              <a:rPr lang="hu-HU" i="1" dirty="0" smtClean="0">
                <a:solidFill>
                  <a:schemeClr val="bg1"/>
                </a:solidFill>
              </a:rPr>
              <a:t> </a:t>
            </a:r>
            <a:r>
              <a:rPr lang="hu-HU" i="1" dirty="0" err="1">
                <a:solidFill>
                  <a:schemeClr val="bg1"/>
                </a:solidFill>
              </a:rPr>
              <a:t>GHz</a:t>
            </a:r>
            <a:r>
              <a:rPr lang="hu-HU" i="1" dirty="0">
                <a:solidFill>
                  <a:schemeClr val="bg1"/>
                </a:solidFill>
              </a:rPr>
              <a:t>, </a:t>
            </a:r>
            <a:r>
              <a:rPr lang="hu-HU" i="1" dirty="0" smtClean="0">
                <a:solidFill>
                  <a:schemeClr val="bg1"/>
                </a:solidFill>
              </a:rPr>
              <a:t>40 nanométer</a:t>
            </a:r>
          </a:p>
        </p:txBody>
      </p:sp>
      <p:sp>
        <p:nvSpPr>
          <p:cNvPr id="6" name="AutoShape 2" descr="A képen Grafika, képernyőkép, Betűtípus, tervezés látható&#10;&#10;Automatikusan generált leírás"/>
          <p:cNvSpPr>
            <a:spLocks noChangeAspect="1" noChangeArrowheads="1"/>
          </p:cNvSpPr>
          <p:nvPr/>
        </p:nvSpPr>
        <p:spPr bwMode="auto">
          <a:xfrm>
            <a:off x="7594832" y="-256478"/>
            <a:ext cx="5813988" cy="581400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7" name="Kép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16089" y="1271002"/>
            <a:ext cx="2611570" cy="2611570"/>
          </a:xfrm>
          <a:prstGeom prst="rect">
            <a:avLst/>
          </a:prstGeom>
          <a:ln>
            <a:noFill/>
          </a:ln>
          <a:effectLst>
            <a:softEdge rad="112500"/>
          </a:effectLst>
        </p:spPr>
      </p:pic>
      <p:pic>
        <p:nvPicPr>
          <p:cNvPr id="9" name="Kép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6089" y="3995612"/>
            <a:ext cx="2611570" cy="2611570"/>
          </a:xfrm>
          <a:prstGeom prst="rect">
            <a:avLst/>
          </a:prstGeom>
          <a:ln>
            <a:noFill/>
          </a:ln>
          <a:effectLst>
            <a:softEdge rad="112500"/>
          </a:effectLst>
        </p:spPr>
      </p:pic>
    </p:spTree>
    <p:extLst>
      <p:ext uri="{BB962C8B-B14F-4D97-AF65-F5344CB8AC3E}">
        <p14:creationId xmlns:p14="http://schemas.microsoft.com/office/powerpoint/2010/main" val="834805651"/>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6" presetID="2" presetClass="entr" presetSubtype="2"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1+#ppt_w/2"/>
                                          </p:val>
                                        </p:tav>
                                        <p:tav tm="100000">
                                          <p:val>
                                            <p:strVal val="#ppt_x"/>
                                          </p:val>
                                        </p:tav>
                                      </p:tavLst>
                                    </p:anim>
                                    <p:anim calcmode="lin" valueType="num">
                                      <p:cBhvr additive="base">
                                        <p:cTn id="19" dur="500" fill="hold"/>
                                        <p:tgtEl>
                                          <p:spTgt spid="7"/>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1000"/>
                                        <p:tgtEl>
                                          <p:spTgt spid="3">
                                            <p:txEl>
                                              <p:pRg st="2" end="2"/>
                                            </p:txEl>
                                          </p:spTgt>
                                        </p:tgtEl>
                                      </p:cBhvr>
                                    </p:animEffect>
                                    <p:anim calcmode="lin" valueType="num">
                                      <p:cBhvr>
                                        <p:cTn id="2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42" presetClass="entr" presetSubtype="0" fill="hold" nodeType="after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2" presetClass="entr" presetSubtype="6"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1+#ppt_w/2"/>
                                          </p:val>
                                        </p:tav>
                                        <p:tav tm="100000">
                                          <p:val>
                                            <p:strVal val="#ppt_x"/>
                                          </p:val>
                                        </p:tav>
                                      </p:tavLst>
                                    </p:anim>
                                    <p:anim calcmode="lin" valueType="num">
                                      <p:cBhvr additive="base">
                                        <p:cTn id="35" dur="500" fill="hold"/>
                                        <p:tgtEl>
                                          <p:spTgt spid="9"/>
                                        </p:tgtEl>
                                        <p:attrNameLst>
                                          <p:attrName>ppt_y</p:attrName>
                                        </p:attrNameLst>
                                      </p:cBhvr>
                                      <p:tavLst>
                                        <p:tav tm="0">
                                          <p:val>
                                            <p:strVal val="1+#ppt_h/2"/>
                                          </p:val>
                                        </p:tav>
                                        <p:tav tm="100000">
                                          <p:val>
                                            <p:strVal val="#ppt_y"/>
                                          </p:val>
                                        </p:tav>
                                      </p:tavLst>
                                    </p:anim>
                                  </p:childTnLst>
                                </p:cTn>
                              </p:par>
                            </p:childTnLst>
                          </p:cTn>
                        </p:par>
                        <p:par>
                          <p:cTn id="36" fill="hold">
                            <p:stCondLst>
                              <p:cond delay="4000"/>
                            </p:stCondLst>
                            <p:childTnLst>
                              <p:par>
                                <p:cTn id="37" presetID="42" presetClass="entr" presetSubtype="0" fill="hold" nodeType="after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1000"/>
                                        <p:tgtEl>
                                          <p:spTgt spid="3">
                                            <p:txEl>
                                              <p:pRg st="5" end="5"/>
                                            </p:txEl>
                                          </p:spTgt>
                                        </p:tgtEl>
                                      </p:cBhvr>
                                    </p:animEffect>
                                    <p:anim calcmode="lin" valueType="num">
                                      <p:cBhvr>
                                        <p:cTn id="4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RAM FELTALÁLÓJA</a:t>
            </a:r>
          </a:p>
        </p:txBody>
      </p:sp>
      <p:sp>
        <p:nvSpPr>
          <p:cNvPr id="5" name="Szövegdoboz 4"/>
          <p:cNvSpPr txBox="1"/>
          <p:nvPr/>
        </p:nvSpPr>
        <p:spPr>
          <a:xfrm>
            <a:off x="838200" y="2559865"/>
            <a:ext cx="6735337" cy="1938992"/>
          </a:xfrm>
          <a:prstGeom prst="rect">
            <a:avLst/>
          </a:prstGeom>
          <a:noFill/>
        </p:spPr>
        <p:txBody>
          <a:bodyPr wrap="square" rtlCol="0">
            <a:spAutoFit/>
          </a:bodyPr>
          <a:lstStyle/>
          <a:p>
            <a:r>
              <a:rPr lang="hu-HU" sz="2000" dirty="0">
                <a:solidFill>
                  <a:schemeClr val="bg1"/>
                </a:solidFill>
                <a:latin typeface="Bahnschrift" panose="020B0502040204020203" pitchFamily="34" charset="0"/>
              </a:rPr>
              <a:t>A dinamikus véletlen </a:t>
            </a:r>
            <a:r>
              <a:rPr lang="hu-HU" sz="2000" dirty="0" err="1">
                <a:solidFill>
                  <a:schemeClr val="bg1"/>
                </a:solidFill>
                <a:latin typeface="Bahnschrift" panose="020B0502040204020203" pitchFamily="34" charset="0"/>
              </a:rPr>
              <a:t>hozzáférésű</a:t>
            </a:r>
            <a:r>
              <a:rPr lang="hu-HU" sz="2000" dirty="0">
                <a:solidFill>
                  <a:schemeClr val="bg1"/>
                </a:solidFill>
                <a:latin typeface="Bahnschrift" panose="020B0502040204020203" pitchFamily="34" charset="0"/>
              </a:rPr>
              <a:t> memóriát (RAM) először Robert </a:t>
            </a:r>
            <a:r>
              <a:rPr lang="hu-HU" sz="2000" dirty="0" err="1">
                <a:solidFill>
                  <a:schemeClr val="bg1"/>
                </a:solidFill>
                <a:latin typeface="Bahnschrift" panose="020B0502040204020203" pitchFamily="34" charset="0"/>
              </a:rPr>
              <a:t>Dennard</a:t>
            </a:r>
            <a:r>
              <a:rPr lang="hu-HU" sz="2000" dirty="0">
                <a:solidFill>
                  <a:schemeClr val="bg1"/>
                </a:solidFill>
                <a:latin typeface="Bahnschrift" panose="020B0502040204020203" pitchFamily="34" charset="0"/>
              </a:rPr>
              <a:t> találta fel 1968-ban.</a:t>
            </a:r>
          </a:p>
          <a:p>
            <a:endParaRPr lang="hu-HU" sz="2000" dirty="0">
              <a:solidFill>
                <a:schemeClr val="bg1"/>
              </a:solidFill>
              <a:latin typeface="Bahnschrift" panose="020B0502040204020203" pitchFamily="34" charset="0"/>
            </a:endParaRPr>
          </a:p>
          <a:p>
            <a:r>
              <a:rPr lang="hu-HU" sz="2000" dirty="0">
                <a:solidFill>
                  <a:schemeClr val="bg1"/>
                </a:solidFill>
                <a:latin typeface="Bahnschrift" panose="020B0502040204020203" pitchFamily="34" charset="0"/>
              </a:rPr>
              <a:t>Texasban született, és mérnök, aki megalkotta a (RAM) egyik első modelljét, amelyet először </a:t>
            </a:r>
            <a:r>
              <a:rPr lang="hu-HU" sz="2000" dirty="0" err="1">
                <a:solidFill>
                  <a:schemeClr val="bg1"/>
                </a:solidFill>
                <a:latin typeface="Bahnschrift" panose="020B0502040204020203" pitchFamily="34" charset="0"/>
              </a:rPr>
              <a:t>Dynamic</a:t>
            </a:r>
            <a:r>
              <a:rPr lang="hu-HU" sz="2000" dirty="0">
                <a:solidFill>
                  <a:schemeClr val="bg1"/>
                </a:solidFill>
                <a:latin typeface="Bahnschrift" panose="020B0502040204020203" pitchFamily="34" charset="0"/>
              </a:rPr>
              <a:t> Random Access </a:t>
            </a:r>
            <a:r>
              <a:rPr lang="hu-HU" sz="2000" dirty="0" err="1">
                <a:solidFill>
                  <a:schemeClr val="bg1"/>
                </a:solidFill>
                <a:latin typeface="Bahnschrift" panose="020B0502040204020203" pitchFamily="34" charset="0"/>
              </a:rPr>
              <a:t>Memorynak</a:t>
            </a:r>
            <a:r>
              <a:rPr lang="hu-HU" sz="2000" dirty="0">
                <a:solidFill>
                  <a:schemeClr val="bg1"/>
                </a:solidFill>
                <a:latin typeface="Bahnschrift" panose="020B0502040204020203" pitchFamily="34" charset="0"/>
              </a:rPr>
              <a:t> hívtak</a:t>
            </a:r>
          </a:p>
        </p:txBody>
      </p:sp>
      <p:pic>
        <p:nvPicPr>
          <p:cNvPr id="7" name="Kép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3537" y="528986"/>
            <a:ext cx="4095750" cy="6000750"/>
          </a:xfrm>
          <a:prstGeom prst="rect">
            <a:avLst/>
          </a:prstGeom>
          <a:ln>
            <a:noFill/>
          </a:ln>
          <a:effectLst>
            <a:softEdge rad="112500"/>
          </a:effectLst>
        </p:spPr>
      </p:pic>
      <p:pic>
        <p:nvPicPr>
          <p:cNvPr id="6" name="Kép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937" y="681386"/>
            <a:ext cx="4095750" cy="6000750"/>
          </a:xfrm>
          <a:prstGeom prst="rect">
            <a:avLst/>
          </a:prstGeom>
          <a:ln>
            <a:noFill/>
          </a:ln>
          <a:effectLst>
            <a:softEdge rad="112500"/>
          </a:effectLst>
        </p:spPr>
      </p:pic>
    </p:spTree>
    <p:extLst>
      <p:ext uri="{BB962C8B-B14F-4D97-AF65-F5344CB8AC3E}">
        <p14:creationId xmlns:p14="http://schemas.microsoft.com/office/powerpoint/2010/main" val="699268622"/>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2" fill="hold" nodeType="after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 calcmode="lin" valueType="num">
                                      <p:cBhvr additive="base">
                                        <p:cTn id="12"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0" presetClass="path" presetSubtype="0" accel="50000" decel="50000" fill="hold" nodeType="clickEffect">
                                  <p:stCondLst>
                                    <p:cond delay="0"/>
                                  </p:stCondLst>
                                  <p:childTnLst>
                                    <p:animMotion origin="layout" path="M -6.25E-7 7.03704E-6 L -6.25E-7 7.03704E-6 C 0.00235 0.00672 0.00534 0.01297 0.00716 0.02015 C 0.00886 0.02709 0.00951 0.03473 0.01029 0.04214 C 0.01289 0.06899 0.01237 0.07292 0.01237 0.09862 L -0.01028 0.33241 L -0.21888 0.41274 L -0.25377 0.41274 L -0.41406 0.41644 C -0.44752 0.41112 -0.43112 0.4176 -0.46953 0.38913 C -0.47747 0.38311 -0.4931 0.37084 -0.4931 0.37084 L -0.55169 0.31227 C -0.56002 0.28496 -0.56849 0.26621 -0.57018 0.23565 C -0.57096 0.22061 -0.57018 0.2051 -0.57018 0.19005 L -0.49114 0.10047 C -0.42435 0.097 -0.46718 0.09862 -0.36263 0.09862 L -0.24765 0.1426 L -0.1901 0.18079 C -0.18632 0.18334 -0.18242 0.18519 -0.17877 0.1882 C -0.17265 0.19306 -0.16614 0.197 -0.16028 0.20278 C -0.15755 0.20556 -0.15312 0.21366 -0.15312 0.21366 L -0.13567 0.29052 C -0.13698 0.29584 -0.13763 0.30232 -0.13971 0.30695 C -0.14557 0.31945 -0.16315 0.33496 -0.16953 0.33982 C -0.18437 0.35116 -0.21471 0.37084 -0.21471 0.37084 L -0.31536 0.42917 C -0.35755 0.44237 -0.34622 0.44144 -0.41093 0.43473 C -0.42239 0.43357 -0.43359 0.42894 -0.44492 0.42547 C -0.45416 0.42292 -0.47265 0.41644 -0.47265 0.41644 L -0.5681 0.3963 C -0.58541 0.38612 -0.59661 0.38241 -0.61132 0.36343 C -0.62317 0.34792 -0.6457 0.30579 -0.65442 0.28866 C -0.66289 0.272 -0.67903 0.23751 -0.67903 0.23751 L -0.71601 0.14792 L -0.71601 0.05672 L -0.68528 -0.0949 C -0.68177 -0.0986 -0.67838 -0.10208 -0.675 -0.10578 C -0.67291 -0.1081 -0.67109 -0.1111 -0.66888 -0.11319 C -0.66692 -0.11481 -0.66458 -0.11527 -0.66263 -0.11689 C -0.65651 -0.12175 -0.6582 -0.12384 -0.6513 -0.12777 C -0.64935 -0.12893 -0.64726 -0.12893 -0.64518 -0.12962 C -0.6431 -0.13148 -0.64114 -0.13356 -0.63906 -0.13518 C -0.63411 -0.13888 -0.63112 -0.13981 -0.62565 -0.1405 C -0.62057 -0.14143 -0.61028 -0.14235 -0.61028 -0.14235 L -0.50651 -0.08935 C -0.50403 -0.0868 -0.4858 -0.06712 -0.47981 -0.05833 C -0.47825 -0.05624 -0.47708 -0.05347 -0.47565 -0.05115 C -0.475 -0.0486 -0.47448 -0.04606 -0.47356 -0.04374 C -0.47278 -0.04166 -0.47135 -0.0405 -0.47057 -0.03819 C -0.46953 -0.03541 -0.46927 -0.03217 -0.46849 -0.02916 C -0.46692 -0.02291 -0.46341 -0.01087 -0.46341 -0.01087 L -0.45716 0.05672 C -0.4582 0.06459 -0.45846 0.07292 -0.46028 0.08033 C -0.46067 0.08218 -0.46237 0.08172 -0.46341 0.08218 C -0.46627 0.0838 -0.46966 0.08496 -0.47265 0.08589 C -0.47461 0.08658 -0.47877 0.08774 -0.47877 0.08774 L -0.52187 0.08959 C -0.52565 0.08658 -0.52968 0.08403 -0.5332 0.08033 C -0.54323 0.07015 -0.54049 0.06829 -0.54961 0.05487 C -0.60286 -0.02337 -0.55156 0.06204 -0.61432 -0.04745 C -0.62057 -0.05833 -0.62747 -0.06805 -0.63281 -0.08032 L -0.66263 -0.14791 L -0.69752 -0.29027 C -0.69205 -0.30393 -0.68841 -0.31411 -0.68112 -0.32685 C -0.67565 -0.33657 -0.67096 -0.34791 -0.66471 -0.35601 C -0.65716 -0.36573 -0.65052 -0.37823 -0.64205 -0.38518 L -0.62669 -0.39814 L -0.41614 -0.45092 C -0.40651 -0.45046 -0.39687 -0.45069 -0.38737 -0.4493 C -0.38411 -0.4486 -0.37461 -0.44166 -0.37187 -0.44004 C -0.3552 -0.42962 -0.36979 -0.44097 -0.35442 -0.42546 C -0.34101 -0.41203 -0.34856 -0.42453 -0.33294 -0.39814 C -0.3306 -0.39421 -0.32669 -0.38518 -0.32669 -0.38518 L -0.28047 -0.23564 C -0.2832 -0.22823 -0.28541 -0.22013 -0.28867 -0.21365 C -0.29036 -0.21041 -0.2927 -0.20856 -0.29492 -0.20624 C -0.30377 -0.19722 -0.30442 -0.19814 -0.31536 -0.19351 C -0.32812 -0.18819 -0.34492 -0.18171 -0.35755 -0.17893 C -0.3664 -0.17708 -0.37539 -0.17615 -0.38424 -0.17523 C -0.39179 -0.17453 -0.4069 -0.17337 -0.4069 -0.17337 L -0.52083 -0.12592 C -0.52291 -0.12175 -0.52461 -0.11689 -0.52708 -0.11319 C -0.52955 -0.10948 -0.53268 -0.1074 -0.53528 -0.10416 C -0.5375 -0.10138 -0.53945 -0.09814 -0.5414 -0.0949 C -0.54609 -0.08703 -0.55273 -0.07615 -0.5569 -0.06573 C -0.55794 -0.06273 -0.55911 -0.05972 -0.55989 -0.05648 C -0.56119 -0.05138 -0.56263 -0.04235 -0.56302 -0.03657 C -0.56315 -0.03472 -0.56302 -0.03286 -0.56302 -0.03101 L -0.50039 0.07315 C -0.48437 0.08565 -0.47838 0.09144 -0.46132 0.10047 C -0.45312 0.10487 -0.44492 0.10811 -0.43659 0.11135 C -0.42877 0.11482 -0.42096 0.11829 -0.41302 0.12061 C -0.39609 0.12524 -0.36927 0.12778 -0.35234 0.12964 C -0.28268 0.12107 -0.28229 0.13565 -0.23737 0.10232 C -0.22929 0.0963 -0.22135 0.08982 -0.21367 0.08218 C -0.20586 0.07454 -0.19114 0.05672 -0.19114 0.05672 L -0.10885 -0.15694 C -0.11067 -0.16134 -0.11198 -0.1662 -0.11406 -0.1699 C -0.11836 -0.17754 -0.13333 -0.19606 -0.13763 -0.20092 C -0.15104 -0.21573 -0.1664 -0.23032 -0.18086 -0.24097 C -0.18919 -0.24722 -0.19778 -0.25254 -0.20651 -0.2574 C -0.21601 -0.26296 -0.24518 -0.27754 -0.2569 -0.28124 C -0.26302 -0.2831 -0.27539 -0.28495 -0.27539 -0.28495 L -0.33802 -0.2574 L -0.35651 -0.23009 L -0.36263 -0.22083 C -0.36471 -0.21782 -0.36666 -0.21458 -0.36888 -0.2118 C -0.37018 -0.20995 -0.37161 -0.20833 -0.37291 -0.20624 C -0.37409 -0.20462 -0.37487 -0.20254 -0.37604 -0.20092 C -0.37773 -0.19837 -0.37955 -0.19629 -0.38112 -0.19351 C -0.38203 -0.19189 -0.38242 -0.18981 -0.3832 -0.18796 C -0.38554 -0.1831 -0.39036 -0.17337 -0.39036 -0.17337 L -0.40065 -0.0949 C -0.39895 -0.08935 -0.39843 -0.08194 -0.39557 -0.07847 C -0.38919 -0.0706 -0.37838 -0.07129 -0.37083 -0.06944 C -0.3582 -0.0662 -0.35963 -0.06504 -0.34622 -0.06018 C -0.34218 -0.05879 -0.33802 -0.05763 -0.33385 -0.05648 C -0.32916 -0.05532 -0.31953 -0.053 -0.31953 -0.053 L -0.22083 -0.02546 C -0.21028 -0.02731 -0.19948 -0.02754 -0.18906 -0.03101 C -0.17955 -0.03425 -0.17044 -0.03981 -0.16132 -0.0456 C -0.13515 -0.06226 -0.15325 -0.05023 -0.11406 -0.07847 L -0.09869 -0.08935 C -0.09349 -0.09305 -0.08815 -0.09583 -0.0832 -0.10046 L -0.06784 -0.11504 L 0.01537 -0.14235 C 0.03386 -0.10972 0.01628 -0.14189 0.02774 -0.11874 C 0.02865 -0.11666 0.02995 -0.11527 0.03086 -0.11319 C 0.0323 -0.10948 0.03724 -0.0949 0.03907 -0.08749 C 0.03946 -0.08587 0.03972 -0.08402 0.04011 -0.08217 C 0.04115 -0.06573 0.04102 -0.07245 0.04102 -0.06203 L -6.25E-7 7.03704E-6 Z " pathEditMode="relative" ptsTypes="AAAAAAAAAAAAAAAAAAAAAAAAAAAAAAAAAAAAAAAAAAAAAAAAAAAAAAAAAAAAAAAAAAAAAAAAAAAAAAAAAAAAAAAAAAAAAAAAAAAAAAAAAAAAAAAAAAAAAAAAAAAAAAAAAAAA">
                                      <p:cBhvr>
                                        <p:cTn id="17" dur="2000" fill="hold"/>
                                        <p:tgtEl>
                                          <p:spTgt spid="7"/>
                                        </p:tgtEl>
                                        <p:attrNameLst>
                                          <p:attrName>ppt_x</p:attrName>
                                          <p:attrName>ppt_y</p:attrName>
                                        </p:attrNameLst>
                                      </p:cBhvr>
                                    </p:animMotion>
                                  </p:childTnLst>
                                </p:cTn>
                              </p:par>
                            </p:childTnLst>
                          </p:cTn>
                        </p:par>
                      </p:childTnLst>
                    </p:cTn>
                  </p:par>
                  <p:par>
                    <p:cTn id="18" fill="hold">
                      <p:stCondLst>
                        <p:cond delay="indefinite"/>
                      </p:stCondLst>
                      <p:childTnLst>
                        <p:par>
                          <p:cTn id="19" fill="hold">
                            <p:stCondLst>
                              <p:cond delay="0"/>
                            </p:stCondLst>
                            <p:childTnLst>
                              <p:par>
                                <p:cTn id="20" presetID="0" presetClass="path" presetSubtype="0" accel="50000" decel="50000" fill="hold" nodeType="clickEffect">
                                  <p:stCondLst>
                                    <p:cond delay="0"/>
                                  </p:stCondLst>
                                  <p:childTnLst>
                                    <p:animMotion origin="layout" path="M -6.25E-7 7.03704E-6 L -6.25E-7 7.03704E-6 C 0.00235 0.00672 0.00534 0.01297 0.00716 0.02015 C 0.00886 0.02709 0.00951 0.03473 0.01029 0.04214 C 0.01289 0.06899 0.01237 0.07292 0.01237 0.09862 L -0.01028 0.33241 L -0.21888 0.41274 L -0.25377 0.41274 L -0.41406 0.41644 C -0.44752 0.41112 -0.43112 0.4176 -0.46953 0.38913 C -0.47747 0.38311 -0.4931 0.37084 -0.4931 0.37084 L -0.55169 0.31227 C -0.56002 0.28496 -0.56849 0.26621 -0.57018 0.23565 C -0.57096 0.22061 -0.57018 0.2051 -0.57018 0.19005 L -0.49114 0.10047 C -0.42435 0.097 -0.46718 0.09862 -0.36263 0.09862 L -0.24765 0.1426 L -0.1901 0.18079 C -0.18632 0.18334 -0.18242 0.18519 -0.17877 0.1882 C -0.17265 0.19306 -0.16614 0.197 -0.16028 0.20278 C -0.15755 0.20556 -0.15312 0.21366 -0.15312 0.21366 L -0.13567 0.29052 C -0.13698 0.29584 -0.13763 0.30232 -0.13971 0.30695 C -0.14557 0.31945 -0.16315 0.33496 -0.16953 0.33982 C -0.18437 0.35116 -0.21471 0.37084 -0.21471 0.37084 L -0.31536 0.42917 C -0.35755 0.44237 -0.34622 0.44144 -0.41093 0.43473 C -0.42239 0.43357 -0.43359 0.42894 -0.44492 0.42547 C -0.45416 0.42292 -0.47265 0.41644 -0.47265 0.41644 L -0.5681 0.3963 C -0.58541 0.38612 -0.59661 0.38241 -0.61132 0.36343 C -0.62317 0.34792 -0.6457 0.30579 -0.65442 0.28866 C -0.66289 0.272 -0.67903 0.23751 -0.67903 0.23751 L -0.71601 0.14792 L -0.71601 0.05672 L -0.68528 -0.0949 C -0.68177 -0.0986 -0.67838 -0.10208 -0.675 -0.10578 C -0.67291 -0.1081 -0.67109 -0.1111 -0.66888 -0.11319 C -0.66692 -0.11481 -0.66458 -0.11527 -0.66263 -0.11689 C -0.65651 -0.12175 -0.6582 -0.12384 -0.6513 -0.12777 C -0.64935 -0.12893 -0.64726 -0.12893 -0.64518 -0.12962 C -0.6431 -0.13148 -0.64114 -0.13356 -0.63906 -0.13518 C -0.63411 -0.13888 -0.63112 -0.13981 -0.62565 -0.1405 C -0.62057 -0.14143 -0.61028 -0.14235 -0.61028 -0.14235 L -0.50651 -0.08935 C -0.50403 -0.0868 -0.4858 -0.06712 -0.47981 -0.05833 C -0.47825 -0.05624 -0.47708 -0.05347 -0.47565 -0.05115 C -0.475 -0.0486 -0.47448 -0.04606 -0.47356 -0.04374 C -0.47278 -0.04166 -0.47135 -0.0405 -0.47057 -0.03819 C -0.46953 -0.03541 -0.46927 -0.03217 -0.46849 -0.02916 C -0.46692 -0.02291 -0.46341 -0.01087 -0.46341 -0.01087 L -0.45716 0.05672 C -0.4582 0.06459 -0.45846 0.07292 -0.46028 0.08033 C -0.46067 0.08218 -0.46237 0.08172 -0.46341 0.08218 C -0.46627 0.0838 -0.46966 0.08496 -0.47265 0.08589 C -0.47461 0.08658 -0.47877 0.08774 -0.47877 0.08774 L -0.52187 0.08959 C -0.52565 0.08658 -0.52968 0.08403 -0.5332 0.08033 C -0.54323 0.07015 -0.54049 0.06829 -0.54961 0.05487 C -0.60286 -0.02337 -0.55156 0.06204 -0.61432 -0.04745 C -0.62057 -0.05833 -0.62747 -0.06805 -0.63281 -0.08032 L -0.66263 -0.14791 L -0.69752 -0.29027 C -0.69205 -0.30393 -0.68841 -0.31411 -0.68112 -0.32685 C -0.67565 -0.33657 -0.67096 -0.34791 -0.66471 -0.35601 C -0.65716 -0.36573 -0.65052 -0.37823 -0.64205 -0.38518 L -0.62669 -0.39814 L -0.41614 -0.45092 C -0.40651 -0.45046 -0.39687 -0.45069 -0.38737 -0.4493 C -0.38411 -0.4486 -0.37461 -0.44166 -0.37187 -0.44004 C -0.3552 -0.42962 -0.36979 -0.44097 -0.35442 -0.42546 C -0.34101 -0.41203 -0.34856 -0.42453 -0.33294 -0.39814 C -0.3306 -0.39421 -0.32669 -0.38518 -0.32669 -0.38518 L -0.28047 -0.23564 C -0.2832 -0.22823 -0.28541 -0.22013 -0.28867 -0.21365 C -0.29036 -0.21041 -0.2927 -0.20856 -0.29492 -0.20624 C -0.30377 -0.19722 -0.30442 -0.19814 -0.31536 -0.19351 C -0.32812 -0.18819 -0.34492 -0.18171 -0.35755 -0.17893 C -0.3664 -0.17708 -0.37539 -0.17615 -0.38424 -0.17523 C -0.39179 -0.17453 -0.4069 -0.17337 -0.4069 -0.17337 L -0.52083 -0.12592 C -0.52291 -0.12175 -0.52461 -0.11689 -0.52708 -0.11319 C -0.52955 -0.10948 -0.53268 -0.1074 -0.53528 -0.10416 C -0.5375 -0.10138 -0.53945 -0.09814 -0.5414 -0.0949 C -0.54609 -0.08703 -0.55273 -0.07615 -0.5569 -0.06573 C -0.55794 -0.06273 -0.55911 -0.05972 -0.55989 -0.05648 C -0.56119 -0.05138 -0.56263 -0.04235 -0.56302 -0.03657 C -0.56315 -0.03472 -0.56302 -0.03286 -0.56302 -0.03101 L -0.50039 0.07315 C -0.48437 0.08565 -0.47838 0.09144 -0.46132 0.10047 C -0.45312 0.10487 -0.44492 0.10811 -0.43659 0.11135 C -0.42877 0.11482 -0.42096 0.11829 -0.41302 0.12061 C -0.39609 0.12524 -0.36927 0.12778 -0.35234 0.12964 C -0.28268 0.12107 -0.28229 0.13565 -0.23737 0.10232 C -0.22929 0.0963 -0.22135 0.08982 -0.21367 0.08218 C -0.20586 0.07454 -0.19114 0.05672 -0.19114 0.05672 L -0.10885 -0.15694 C -0.11067 -0.16134 -0.11198 -0.1662 -0.11406 -0.1699 C -0.11836 -0.17754 -0.13333 -0.19606 -0.13763 -0.20092 C -0.15104 -0.21573 -0.1664 -0.23032 -0.18086 -0.24097 C -0.18919 -0.24722 -0.19778 -0.25254 -0.20651 -0.2574 C -0.21601 -0.26296 -0.24518 -0.27754 -0.2569 -0.28124 C -0.26302 -0.2831 -0.27539 -0.28495 -0.27539 -0.28495 L -0.33802 -0.2574 L -0.35651 -0.23009 L -0.36263 -0.22083 C -0.36471 -0.21782 -0.36666 -0.21458 -0.36888 -0.2118 C -0.37018 -0.20995 -0.37161 -0.20833 -0.37291 -0.20624 C -0.37409 -0.20462 -0.37487 -0.20254 -0.37604 -0.20092 C -0.37773 -0.19837 -0.37955 -0.19629 -0.38112 -0.19351 C -0.38203 -0.19189 -0.38242 -0.18981 -0.3832 -0.18796 C -0.38554 -0.1831 -0.39036 -0.17337 -0.39036 -0.17337 L -0.40065 -0.0949 C -0.39895 -0.08935 -0.39843 -0.08194 -0.39557 -0.07847 C -0.38919 -0.0706 -0.37838 -0.07129 -0.37083 -0.06944 C -0.3582 -0.0662 -0.35963 -0.06504 -0.34622 -0.06018 C -0.34218 -0.05879 -0.33802 -0.05763 -0.33385 -0.05648 C -0.32916 -0.05532 -0.31953 -0.053 -0.31953 -0.053 L -0.22083 -0.02546 C -0.21028 -0.02731 -0.19948 -0.02754 -0.18906 -0.03101 C -0.17955 -0.03425 -0.17044 -0.03981 -0.16132 -0.0456 C -0.13515 -0.06226 -0.15325 -0.05023 -0.11406 -0.07847 L -0.09869 -0.08935 C -0.09349 -0.09305 -0.08815 -0.09583 -0.0832 -0.10046 L -0.06784 -0.11504 L 0.01537 -0.14235 C 0.03386 -0.10972 0.01628 -0.14189 0.02774 -0.11874 C 0.02865 -0.11666 0.02995 -0.11527 0.03086 -0.11319 C 0.0323 -0.10948 0.03724 -0.0949 0.03907 -0.08749 C 0.03946 -0.08587 0.03972 -0.08402 0.04011 -0.08217 C 0.04115 -0.06573 0.04102 -0.07245 0.04102 -0.06203 L -6.25E-7 7.03704E-6 Z " pathEditMode="relative" ptsTypes="AAAAAAAAAAAAAAAAAAAAAAAAAAAAAAAAAAAAAAAAAAAAAAAAAAAAAAAAAAAAAAAAAAAAAAAAAAAAAAAAAAAAAAAAAAAAAAAAAAAAAAAAAAAAAAAAAAAAAAAAAAAAAAAAAAAA">
                                      <p:cBhvr>
                                        <p:cTn id="21" dur="2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Mobil processzorok</a:t>
            </a:r>
          </a:p>
        </p:txBody>
      </p:sp>
      <p:sp>
        <p:nvSpPr>
          <p:cNvPr id="3" name="Tartalom helye 2"/>
          <p:cNvSpPr>
            <a:spLocks noGrp="1"/>
          </p:cNvSpPr>
          <p:nvPr>
            <p:ph idx="1"/>
          </p:nvPr>
        </p:nvSpPr>
        <p:spPr>
          <a:xfrm>
            <a:off x="838200" y="1332891"/>
            <a:ext cx="10515600" cy="5099362"/>
          </a:xfrm>
        </p:spPr>
        <p:txBody>
          <a:bodyPr>
            <a:normAutofit/>
          </a:bodyPr>
          <a:lstStyle/>
          <a:p>
            <a:pPr>
              <a:lnSpc>
                <a:spcPct val="100000"/>
              </a:lnSpc>
            </a:pPr>
            <a:r>
              <a:rPr lang="hu-HU" b="1" dirty="0">
                <a:solidFill>
                  <a:schemeClr val="bg1"/>
                </a:solidFill>
              </a:rPr>
              <a:t>Legújabb processzorok </a:t>
            </a:r>
            <a:r>
              <a:rPr lang="hu-HU" dirty="0">
                <a:solidFill>
                  <a:schemeClr val="bg1"/>
                </a:solidFill>
              </a:rPr>
              <a:t>(ami jelenleg </a:t>
            </a:r>
            <a:r>
              <a:rPr lang="hu-HU" b="1" dirty="0">
                <a:solidFill>
                  <a:schemeClr val="bg1"/>
                </a:solidFill>
              </a:rPr>
              <a:t>elérhető</a:t>
            </a:r>
            <a:r>
              <a:rPr lang="hu-HU" dirty="0">
                <a:solidFill>
                  <a:schemeClr val="bg1"/>
                </a:solidFill>
              </a:rPr>
              <a:t> telefonban):</a:t>
            </a:r>
          </a:p>
          <a:p>
            <a:pPr lvl="1">
              <a:lnSpc>
                <a:spcPct val="100000"/>
              </a:lnSpc>
            </a:pPr>
            <a:r>
              <a:rPr lang="hu-HU" b="1" dirty="0" err="1" smtClean="0">
                <a:solidFill>
                  <a:schemeClr val="bg1"/>
                </a:solidFill>
              </a:rPr>
              <a:t>Snapdragon</a:t>
            </a:r>
            <a:r>
              <a:rPr lang="hu-HU" b="1" dirty="0" smtClean="0">
                <a:solidFill>
                  <a:schemeClr val="bg1"/>
                </a:solidFill>
              </a:rPr>
              <a:t>: </a:t>
            </a:r>
            <a:r>
              <a:rPr lang="hu-HU" dirty="0" err="1" smtClean="0">
                <a:solidFill>
                  <a:schemeClr val="bg1"/>
                </a:solidFill>
              </a:rPr>
              <a:t>Snapdragon</a:t>
            </a:r>
            <a:r>
              <a:rPr lang="hu-HU" dirty="0" smtClean="0">
                <a:solidFill>
                  <a:schemeClr val="bg1"/>
                </a:solidFill>
              </a:rPr>
              <a:t> 8 </a:t>
            </a:r>
            <a:r>
              <a:rPr lang="hu-HU" dirty="0" err="1" smtClean="0">
                <a:solidFill>
                  <a:schemeClr val="bg1"/>
                </a:solidFill>
              </a:rPr>
              <a:t>Gen</a:t>
            </a:r>
            <a:r>
              <a:rPr lang="hu-HU" dirty="0" smtClean="0">
                <a:solidFill>
                  <a:schemeClr val="bg1"/>
                </a:solidFill>
              </a:rPr>
              <a:t> 2 (3DMark: 12.000, </a:t>
            </a:r>
            <a:r>
              <a:rPr lang="hu-HU" dirty="0" err="1" smtClean="0">
                <a:solidFill>
                  <a:schemeClr val="bg1"/>
                </a:solidFill>
              </a:rPr>
              <a:t>Antutu</a:t>
            </a:r>
            <a:r>
              <a:rPr lang="hu-HU" dirty="0" smtClean="0">
                <a:solidFill>
                  <a:schemeClr val="bg1"/>
                </a:solidFill>
              </a:rPr>
              <a:t>: 1.520.000 pont)</a:t>
            </a:r>
          </a:p>
          <a:p>
            <a:pPr lvl="2">
              <a:lnSpc>
                <a:spcPct val="100000"/>
              </a:lnSpc>
            </a:pPr>
            <a:r>
              <a:rPr lang="hu-HU" sz="2400" i="1" dirty="0" smtClean="0">
                <a:solidFill>
                  <a:schemeClr val="bg1"/>
                </a:solidFill>
              </a:rPr>
              <a:t>8 </a:t>
            </a:r>
            <a:r>
              <a:rPr lang="hu-HU" sz="2400" i="1" dirty="0">
                <a:solidFill>
                  <a:schemeClr val="bg1"/>
                </a:solidFill>
              </a:rPr>
              <a:t>mag, 3.2 </a:t>
            </a:r>
            <a:r>
              <a:rPr lang="hu-HU" sz="2400" i="1" dirty="0" err="1">
                <a:solidFill>
                  <a:schemeClr val="bg1"/>
                </a:solidFill>
              </a:rPr>
              <a:t>GHz</a:t>
            </a:r>
            <a:r>
              <a:rPr lang="hu-HU" sz="2400" i="1" dirty="0">
                <a:solidFill>
                  <a:schemeClr val="bg1"/>
                </a:solidFill>
              </a:rPr>
              <a:t>, 4 </a:t>
            </a:r>
            <a:r>
              <a:rPr lang="hu-HU" sz="2400" i="1" dirty="0" smtClean="0">
                <a:solidFill>
                  <a:schemeClr val="bg1"/>
                </a:solidFill>
              </a:rPr>
              <a:t>nanométer, SC: 1984, MC: 5262, TDP: 6.3 W</a:t>
            </a:r>
          </a:p>
          <a:p>
            <a:pPr lvl="2">
              <a:lnSpc>
                <a:spcPct val="100000"/>
              </a:lnSpc>
            </a:pPr>
            <a:endParaRPr lang="hu-HU" sz="2400" i="1" dirty="0">
              <a:solidFill>
                <a:schemeClr val="bg1"/>
              </a:solidFill>
            </a:endParaRPr>
          </a:p>
          <a:p>
            <a:pPr lvl="1">
              <a:lnSpc>
                <a:spcPct val="100000"/>
              </a:lnSpc>
            </a:pPr>
            <a:r>
              <a:rPr lang="hu-HU" b="1" dirty="0">
                <a:solidFill>
                  <a:schemeClr val="bg1"/>
                </a:solidFill>
              </a:rPr>
              <a:t>Apple: </a:t>
            </a:r>
            <a:r>
              <a:rPr lang="hu-HU" dirty="0">
                <a:solidFill>
                  <a:schemeClr val="bg1"/>
                </a:solidFill>
              </a:rPr>
              <a:t>Apple A17 Pro </a:t>
            </a:r>
            <a:r>
              <a:rPr lang="hu-HU" dirty="0" smtClean="0">
                <a:solidFill>
                  <a:schemeClr val="bg1"/>
                </a:solidFill>
              </a:rPr>
              <a:t>(3DMark: 10.000, </a:t>
            </a:r>
            <a:r>
              <a:rPr lang="hu-HU" dirty="0" err="1" smtClean="0">
                <a:solidFill>
                  <a:schemeClr val="bg1"/>
                </a:solidFill>
              </a:rPr>
              <a:t>Antutu</a:t>
            </a:r>
            <a:r>
              <a:rPr lang="hu-HU" dirty="0">
                <a:solidFill>
                  <a:schemeClr val="bg1"/>
                </a:solidFill>
              </a:rPr>
              <a:t>: </a:t>
            </a:r>
            <a:r>
              <a:rPr lang="hu-HU" dirty="0" err="1">
                <a:solidFill>
                  <a:schemeClr val="bg1"/>
                </a:solidFill>
              </a:rPr>
              <a:t>kb</a:t>
            </a:r>
            <a:r>
              <a:rPr lang="hu-HU" dirty="0">
                <a:solidFill>
                  <a:schemeClr val="bg1"/>
                </a:solidFill>
              </a:rPr>
              <a:t> </a:t>
            </a:r>
            <a:r>
              <a:rPr lang="hu-HU" b="1" dirty="0">
                <a:solidFill>
                  <a:schemeClr val="bg1"/>
                </a:solidFill>
              </a:rPr>
              <a:t>1.520.000</a:t>
            </a:r>
            <a:r>
              <a:rPr lang="hu-HU" dirty="0">
                <a:solidFill>
                  <a:schemeClr val="bg1"/>
                </a:solidFill>
              </a:rPr>
              <a:t> pont)</a:t>
            </a:r>
          </a:p>
          <a:p>
            <a:pPr lvl="2">
              <a:lnSpc>
                <a:spcPct val="100000"/>
              </a:lnSpc>
            </a:pPr>
            <a:r>
              <a:rPr lang="hu-HU" sz="2400" i="1" dirty="0">
                <a:solidFill>
                  <a:schemeClr val="bg1"/>
                </a:solidFill>
              </a:rPr>
              <a:t>6 mag, 3.7 </a:t>
            </a:r>
            <a:r>
              <a:rPr lang="hu-HU" sz="2400" i="1" dirty="0" err="1">
                <a:solidFill>
                  <a:schemeClr val="bg1"/>
                </a:solidFill>
              </a:rPr>
              <a:t>GHz</a:t>
            </a:r>
            <a:r>
              <a:rPr lang="hu-HU" sz="2400" i="1" dirty="0">
                <a:solidFill>
                  <a:schemeClr val="bg1"/>
                </a:solidFill>
              </a:rPr>
              <a:t>, 4 </a:t>
            </a:r>
            <a:r>
              <a:rPr lang="hu-HU" sz="2400" i="1" dirty="0" smtClean="0">
                <a:solidFill>
                  <a:schemeClr val="bg1"/>
                </a:solidFill>
              </a:rPr>
              <a:t>nanométer, SC: 2932, MC: 7431, TDP: 8 W</a:t>
            </a:r>
          </a:p>
          <a:p>
            <a:pPr lvl="2">
              <a:lnSpc>
                <a:spcPct val="100000"/>
              </a:lnSpc>
            </a:pPr>
            <a:endParaRPr lang="hu-HU" sz="2400" i="1" dirty="0">
              <a:solidFill>
                <a:schemeClr val="bg1"/>
              </a:solidFill>
            </a:endParaRPr>
          </a:p>
          <a:p>
            <a:pPr lvl="1">
              <a:lnSpc>
                <a:spcPct val="100000"/>
              </a:lnSpc>
            </a:pPr>
            <a:r>
              <a:rPr lang="hu-HU" b="1" dirty="0" err="1">
                <a:solidFill>
                  <a:schemeClr val="bg1"/>
                </a:solidFill>
              </a:rPr>
              <a:t>MediaTek</a:t>
            </a:r>
            <a:r>
              <a:rPr lang="hu-HU" b="1" dirty="0">
                <a:solidFill>
                  <a:schemeClr val="bg1"/>
                </a:solidFill>
              </a:rPr>
              <a:t>: </a:t>
            </a:r>
            <a:r>
              <a:rPr lang="hu-HU" dirty="0" err="1">
                <a:solidFill>
                  <a:schemeClr val="bg1"/>
                </a:solidFill>
              </a:rPr>
              <a:t>Dimensity</a:t>
            </a:r>
            <a:r>
              <a:rPr lang="hu-HU" dirty="0">
                <a:solidFill>
                  <a:schemeClr val="bg1"/>
                </a:solidFill>
              </a:rPr>
              <a:t> 9200 </a:t>
            </a:r>
            <a:r>
              <a:rPr lang="hu-HU" dirty="0" smtClean="0">
                <a:solidFill>
                  <a:schemeClr val="bg1"/>
                </a:solidFill>
              </a:rPr>
              <a:t>(3DMark: 12.000, </a:t>
            </a:r>
            <a:r>
              <a:rPr lang="hu-HU" dirty="0" err="1" smtClean="0">
                <a:solidFill>
                  <a:schemeClr val="bg1"/>
                </a:solidFill>
              </a:rPr>
              <a:t>Antutu</a:t>
            </a:r>
            <a:r>
              <a:rPr lang="hu-HU" dirty="0">
                <a:solidFill>
                  <a:schemeClr val="bg1"/>
                </a:solidFill>
              </a:rPr>
              <a:t>: </a:t>
            </a:r>
            <a:r>
              <a:rPr lang="hu-HU" dirty="0" err="1">
                <a:solidFill>
                  <a:schemeClr val="bg1"/>
                </a:solidFill>
              </a:rPr>
              <a:t>kb</a:t>
            </a:r>
            <a:r>
              <a:rPr lang="hu-HU" dirty="0">
                <a:solidFill>
                  <a:schemeClr val="bg1"/>
                </a:solidFill>
              </a:rPr>
              <a:t> </a:t>
            </a:r>
            <a:r>
              <a:rPr lang="hu-HU" b="1" dirty="0">
                <a:solidFill>
                  <a:schemeClr val="bg1"/>
                </a:solidFill>
              </a:rPr>
              <a:t>1.450.00</a:t>
            </a:r>
            <a:r>
              <a:rPr lang="hu-HU" dirty="0">
                <a:solidFill>
                  <a:schemeClr val="bg1"/>
                </a:solidFill>
              </a:rPr>
              <a:t>0 pont)</a:t>
            </a:r>
          </a:p>
          <a:p>
            <a:pPr lvl="2">
              <a:lnSpc>
                <a:spcPct val="100000"/>
              </a:lnSpc>
            </a:pPr>
            <a:r>
              <a:rPr lang="hu-HU" sz="2400" i="1" dirty="0">
                <a:solidFill>
                  <a:schemeClr val="bg1"/>
                </a:solidFill>
              </a:rPr>
              <a:t>8 mag, 3 </a:t>
            </a:r>
            <a:r>
              <a:rPr lang="hu-HU" sz="2400" i="1" dirty="0" err="1">
                <a:solidFill>
                  <a:schemeClr val="bg1"/>
                </a:solidFill>
              </a:rPr>
              <a:t>GHz</a:t>
            </a:r>
            <a:r>
              <a:rPr lang="hu-HU" sz="2400" i="1" dirty="0">
                <a:solidFill>
                  <a:schemeClr val="bg1"/>
                </a:solidFill>
              </a:rPr>
              <a:t>, 4 </a:t>
            </a:r>
            <a:r>
              <a:rPr lang="hu-HU" sz="2400" i="1" dirty="0" smtClean="0">
                <a:solidFill>
                  <a:schemeClr val="bg1"/>
                </a:solidFill>
              </a:rPr>
              <a:t>nanométer, SC: 1945, MC: 5251</a:t>
            </a:r>
            <a:endParaRPr lang="hu-HU" sz="2400" i="1" dirty="0">
              <a:solidFill>
                <a:schemeClr val="bg1"/>
              </a:solidFill>
            </a:endParaRPr>
          </a:p>
        </p:txBody>
      </p:sp>
      <p:sp>
        <p:nvSpPr>
          <p:cNvPr id="6" name="AutoShape 2" descr="A képen Grafika, képernyőkép, Betűtípus, tervezés látható&#10;&#10;Automatikusan generált leírás"/>
          <p:cNvSpPr>
            <a:spLocks noChangeAspect="1" noChangeArrowheads="1"/>
          </p:cNvSpPr>
          <p:nvPr/>
        </p:nvSpPr>
        <p:spPr bwMode="auto">
          <a:xfrm>
            <a:off x="7594832" y="-256478"/>
            <a:ext cx="5813988" cy="581400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4" name="Kép 3">
            <a:extLst>
              <a:ext uri="{FF2B5EF4-FFF2-40B4-BE49-F238E27FC236}">
                <a16:creationId xmlns:a16="http://schemas.microsoft.com/office/drawing/2014/main" id="{087881A9-08A4-C196-FEDB-921F0FA32F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621" y="5219600"/>
            <a:ext cx="1609491" cy="1749447"/>
          </a:xfrm>
          <a:prstGeom prst="rect">
            <a:avLst/>
          </a:prstGeom>
        </p:spPr>
      </p:pic>
      <p:pic>
        <p:nvPicPr>
          <p:cNvPr id="5" name="Kép 4" descr="A képen Betűtípus, Grafika, képernyőkép, szöveg látható&#10;&#10;Automatikusan generált leírás">
            <a:extLst>
              <a:ext uri="{FF2B5EF4-FFF2-40B4-BE49-F238E27FC236}">
                <a16:creationId xmlns:a16="http://schemas.microsoft.com/office/drawing/2014/main" id="{E8962170-404A-7E9B-6AF2-E61E6D135F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60298" y="5471378"/>
            <a:ext cx="3671404" cy="960875"/>
          </a:xfrm>
          <a:prstGeom prst="rect">
            <a:avLst/>
          </a:prstGeom>
        </p:spPr>
      </p:pic>
      <p:pic>
        <p:nvPicPr>
          <p:cNvPr id="8" name="Kép 7">
            <a:extLst>
              <a:ext uri="{FF2B5EF4-FFF2-40B4-BE49-F238E27FC236}">
                <a16:creationId xmlns:a16="http://schemas.microsoft.com/office/drawing/2014/main" id="{5F6F4608-5A70-3D59-B449-466F7DC3B0D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11888" y="5071560"/>
            <a:ext cx="1473035" cy="1749448"/>
          </a:xfrm>
          <a:prstGeom prst="rect">
            <a:avLst/>
          </a:prstGeom>
        </p:spPr>
      </p:pic>
    </p:spTree>
    <p:extLst>
      <p:ext uri="{BB962C8B-B14F-4D97-AF65-F5344CB8AC3E}">
        <p14:creationId xmlns:p14="http://schemas.microsoft.com/office/powerpoint/2010/main" val="2512051882"/>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1000"/>
                                        <p:tgtEl>
                                          <p:spTgt spid="3">
                                            <p:txEl>
                                              <p:pRg st="2" end="2"/>
                                            </p:txEl>
                                          </p:spTgt>
                                        </p:tgtEl>
                                      </p:cBhvr>
                                    </p:animEffect>
                                    <p:anim calcmode="lin" valueType="num">
                                      <p:cBhvr>
                                        <p:cTn id="2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42" presetClass="entr" presetSubtype="0" fill="hold" nodeType="after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fill="hold"/>
                                        <p:tgtEl>
                                          <p:spTgt spid="8"/>
                                        </p:tgtEl>
                                        <p:attrNameLst>
                                          <p:attrName>ppt_x</p:attrName>
                                        </p:attrNameLst>
                                      </p:cBhvr>
                                      <p:tavLst>
                                        <p:tav tm="0">
                                          <p:val>
                                            <p:strVal val="#ppt_x"/>
                                          </p:val>
                                        </p:tav>
                                        <p:tav tm="100000">
                                          <p:val>
                                            <p:strVal val="#ppt_x"/>
                                          </p:val>
                                        </p:tav>
                                      </p:tavLst>
                                    </p:anim>
                                    <p:anim calcmode="lin" valueType="num">
                                      <p:cBhvr additive="base">
                                        <p:cTn id="35" dur="500" fill="hold"/>
                                        <p:tgtEl>
                                          <p:spTgt spid="8"/>
                                        </p:tgtEl>
                                        <p:attrNameLst>
                                          <p:attrName>ppt_y</p:attrName>
                                        </p:attrNameLst>
                                      </p:cBhvr>
                                      <p:tavLst>
                                        <p:tav tm="0">
                                          <p:val>
                                            <p:strVal val="1+#ppt_h/2"/>
                                          </p:val>
                                        </p:tav>
                                        <p:tav tm="100000">
                                          <p:val>
                                            <p:strVal val="#ppt_y"/>
                                          </p:val>
                                        </p:tav>
                                      </p:tavLst>
                                    </p:anim>
                                  </p:childTnLst>
                                </p:cTn>
                              </p:par>
                            </p:childTnLst>
                          </p:cTn>
                        </p:par>
                        <p:par>
                          <p:cTn id="36" fill="hold">
                            <p:stCondLst>
                              <p:cond delay="4000"/>
                            </p:stCondLst>
                            <p:childTnLst>
                              <p:par>
                                <p:cTn id="37" presetID="42" presetClass="entr" presetSubtype="0" fill="hold" nodeType="after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1000"/>
                                        <p:tgtEl>
                                          <p:spTgt spid="3">
                                            <p:txEl>
                                              <p:pRg st="5" end="5"/>
                                            </p:txEl>
                                          </p:spTgt>
                                        </p:tgtEl>
                                      </p:cBhvr>
                                    </p:animEffect>
                                    <p:anim calcmode="lin" valueType="num">
                                      <p:cBhvr>
                                        <p:cTn id="4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2" fill="hold">
                            <p:stCondLst>
                              <p:cond delay="5000"/>
                            </p:stCondLst>
                            <p:childTnLst>
                              <p:par>
                                <p:cTn id="43" presetID="42" presetClass="entr" presetSubtype="0" fill="hold" nodeType="after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fade">
                                      <p:cBhvr>
                                        <p:cTn id="45" dur="1000"/>
                                        <p:tgtEl>
                                          <p:spTgt spid="3">
                                            <p:txEl>
                                              <p:pRg st="7" end="7"/>
                                            </p:txEl>
                                          </p:spTgt>
                                        </p:tgtEl>
                                      </p:cBhvr>
                                    </p:animEffect>
                                    <p:anim calcmode="lin" valueType="num">
                                      <p:cBhvr>
                                        <p:cTn id="46"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5"/>
                                        </p:tgtEl>
                                        <p:attrNameLst>
                                          <p:attrName>style.visibility</p:attrName>
                                        </p:attrNameLst>
                                      </p:cBhvr>
                                      <p:to>
                                        <p:strVal val="visible"/>
                                      </p:to>
                                    </p:set>
                                    <p:anim calcmode="lin" valueType="num">
                                      <p:cBhvr additive="base">
                                        <p:cTn id="50" dur="500" fill="hold"/>
                                        <p:tgtEl>
                                          <p:spTgt spid="5"/>
                                        </p:tgtEl>
                                        <p:attrNameLst>
                                          <p:attrName>ppt_x</p:attrName>
                                        </p:attrNameLst>
                                      </p:cBhvr>
                                      <p:tavLst>
                                        <p:tav tm="0">
                                          <p:val>
                                            <p:strVal val="#ppt_x"/>
                                          </p:val>
                                        </p:tav>
                                        <p:tav tm="100000">
                                          <p:val>
                                            <p:strVal val="#ppt_x"/>
                                          </p:val>
                                        </p:tav>
                                      </p:tavLst>
                                    </p:anim>
                                    <p:anim calcmode="lin" valueType="num">
                                      <p:cBhvr additive="base">
                                        <p:cTn id="51" dur="500" fill="hold"/>
                                        <p:tgtEl>
                                          <p:spTgt spid="5"/>
                                        </p:tgtEl>
                                        <p:attrNameLst>
                                          <p:attrName>ppt_y</p:attrName>
                                        </p:attrNameLst>
                                      </p:cBhvr>
                                      <p:tavLst>
                                        <p:tav tm="0">
                                          <p:val>
                                            <p:strVal val="1+#ppt_h/2"/>
                                          </p:val>
                                        </p:tav>
                                        <p:tav tm="100000">
                                          <p:val>
                                            <p:strVal val="#ppt_y"/>
                                          </p:val>
                                        </p:tav>
                                      </p:tavLst>
                                    </p:anim>
                                  </p:childTnLst>
                                </p:cTn>
                              </p:par>
                            </p:childTnLst>
                          </p:cTn>
                        </p:par>
                        <p:par>
                          <p:cTn id="52" fill="hold">
                            <p:stCondLst>
                              <p:cond delay="6000"/>
                            </p:stCondLst>
                            <p:childTnLst>
                              <p:par>
                                <p:cTn id="53" presetID="42" presetClass="entr" presetSubtype="0" fill="hold" nodeType="after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fade">
                                      <p:cBhvr>
                                        <p:cTn id="55" dur="1000"/>
                                        <p:tgtEl>
                                          <p:spTgt spid="3">
                                            <p:txEl>
                                              <p:pRg st="8" end="8"/>
                                            </p:txEl>
                                          </p:spTgt>
                                        </p:tgtEl>
                                      </p:cBhvr>
                                    </p:animEffect>
                                    <p:anim calcmode="lin" valueType="num">
                                      <p:cBhvr>
                                        <p:cTn id="5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Mobil processzorok</a:t>
            </a:r>
          </a:p>
        </p:txBody>
      </p:sp>
      <p:sp>
        <p:nvSpPr>
          <p:cNvPr id="3" name="Tartalom helye 2"/>
          <p:cNvSpPr>
            <a:spLocks noGrp="1"/>
          </p:cNvSpPr>
          <p:nvPr>
            <p:ph idx="1"/>
          </p:nvPr>
        </p:nvSpPr>
        <p:spPr>
          <a:xfrm>
            <a:off x="838200" y="1332891"/>
            <a:ext cx="10515600" cy="5099362"/>
          </a:xfrm>
        </p:spPr>
        <p:txBody>
          <a:bodyPr>
            <a:normAutofit/>
          </a:bodyPr>
          <a:lstStyle/>
          <a:p>
            <a:pPr>
              <a:lnSpc>
                <a:spcPct val="100000"/>
              </a:lnSpc>
            </a:pPr>
            <a:r>
              <a:rPr lang="hu-HU" b="1" dirty="0" smtClean="0">
                <a:solidFill>
                  <a:schemeClr val="bg1"/>
                </a:solidFill>
              </a:rPr>
              <a:t>Jövőben érkező processzorok</a:t>
            </a:r>
            <a:endParaRPr lang="hu-HU" dirty="0">
              <a:solidFill>
                <a:schemeClr val="bg1"/>
              </a:solidFill>
            </a:endParaRPr>
          </a:p>
          <a:p>
            <a:pPr lvl="1">
              <a:lnSpc>
                <a:spcPct val="100000"/>
              </a:lnSpc>
            </a:pPr>
            <a:r>
              <a:rPr lang="hu-HU" b="1" dirty="0" err="1" smtClean="0">
                <a:solidFill>
                  <a:schemeClr val="bg1"/>
                </a:solidFill>
              </a:rPr>
              <a:t>Snapdragon</a:t>
            </a:r>
            <a:r>
              <a:rPr lang="hu-HU" b="1" dirty="0" smtClean="0">
                <a:solidFill>
                  <a:schemeClr val="bg1"/>
                </a:solidFill>
              </a:rPr>
              <a:t>: </a:t>
            </a:r>
            <a:r>
              <a:rPr lang="hu-HU" dirty="0" err="1" smtClean="0">
                <a:solidFill>
                  <a:schemeClr val="bg1"/>
                </a:solidFill>
              </a:rPr>
              <a:t>Snapdragon</a:t>
            </a:r>
            <a:r>
              <a:rPr lang="hu-HU" dirty="0" smtClean="0">
                <a:solidFill>
                  <a:schemeClr val="bg1"/>
                </a:solidFill>
              </a:rPr>
              <a:t> 8 </a:t>
            </a:r>
            <a:r>
              <a:rPr lang="hu-HU" dirty="0" err="1" smtClean="0">
                <a:solidFill>
                  <a:schemeClr val="bg1"/>
                </a:solidFill>
              </a:rPr>
              <a:t>Gen</a:t>
            </a:r>
            <a:r>
              <a:rPr lang="hu-HU" dirty="0" smtClean="0">
                <a:solidFill>
                  <a:schemeClr val="bg1"/>
                </a:solidFill>
              </a:rPr>
              <a:t> 3 (</a:t>
            </a:r>
            <a:r>
              <a:rPr lang="hu-HU" dirty="0" err="1" smtClean="0">
                <a:solidFill>
                  <a:schemeClr val="bg1"/>
                </a:solidFill>
              </a:rPr>
              <a:t>Antutu</a:t>
            </a:r>
            <a:r>
              <a:rPr lang="hu-HU" dirty="0" smtClean="0">
                <a:solidFill>
                  <a:schemeClr val="bg1"/>
                </a:solidFill>
              </a:rPr>
              <a:t>: </a:t>
            </a:r>
            <a:r>
              <a:rPr lang="hu-HU" b="1" dirty="0" smtClean="0">
                <a:solidFill>
                  <a:schemeClr val="bg1"/>
                </a:solidFill>
              </a:rPr>
              <a:t>1.980.000</a:t>
            </a:r>
            <a:r>
              <a:rPr lang="hu-HU" dirty="0" smtClean="0">
                <a:solidFill>
                  <a:schemeClr val="bg1"/>
                </a:solidFill>
              </a:rPr>
              <a:t> pont)</a:t>
            </a:r>
          </a:p>
          <a:p>
            <a:pPr lvl="2">
              <a:lnSpc>
                <a:spcPct val="100000"/>
              </a:lnSpc>
            </a:pPr>
            <a:r>
              <a:rPr lang="hu-HU" sz="2400" i="1" dirty="0" smtClean="0">
                <a:solidFill>
                  <a:schemeClr val="bg1"/>
                </a:solidFill>
              </a:rPr>
              <a:t>8 </a:t>
            </a:r>
            <a:r>
              <a:rPr lang="hu-HU" sz="2400" i="1" dirty="0">
                <a:solidFill>
                  <a:schemeClr val="bg1"/>
                </a:solidFill>
              </a:rPr>
              <a:t>mag, </a:t>
            </a:r>
            <a:r>
              <a:rPr lang="hu-HU" sz="2400" i="1" dirty="0" smtClean="0">
                <a:solidFill>
                  <a:schemeClr val="bg1"/>
                </a:solidFill>
              </a:rPr>
              <a:t>3.3 </a:t>
            </a:r>
            <a:r>
              <a:rPr lang="hu-HU" sz="2400" i="1" dirty="0" err="1">
                <a:solidFill>
                  <a:schemeClr val="bg1"/>
                </a:solidFill>
              </a:rPr>
              <a:t>GHz</a:t>
            </a:r>
            <a:r>
              <a:rPr lang="hu-HU" sz="2400" i="1" dirty="0">
                <a:solidFill>
                  <a:schemeClr val="bg1"/>
                </a:solidFill>
              </a:rPr>
              <a:t>, 4 </a:t>
            </a:r>
            <a:r>
              <a:rPr lang="hu-HU" sz="2400" i="1" dirty="0" smtClean="0">
                <a:solidFill>
                  <a:schemeClr val="bg1"/>
                </a:solidFill>
              </a:rPr>
              <a:t>nanométer, SC: 2192, MC: 7283</a:t>
            </a:r>
          </a:p>
          <a:p>
            <a:pPr lvl="2">
              <a:lnSpc>
                <a:spcPct val="100000"/>
              </a:lnSpc>
            </a:pPr>
            <a:endParaRPr lang="hu-HU" sz="2400" i="1" dirty="0">
              <a:solidFill>
                <a:schemeClr val="bg1"/>
              </a:solidFill>
            </a:endParaRPr>
          </a:p>
          <a:p>
            <a:pPr lvl="1">
              <a:lnSpc>
                <a:spcPct val="100000"/>
              </a:lnSpc>
            </a:pPr>
            <a:r>
              <a:rPr lang="hu-HU" b="1" dirty="0">
                <a:solidFill>
                  <a:schemeClr val="bg1"/>
                </a:solidFill>
              </a:rPr>
              <a:t>Apple: </a:t>
            </a:r>
            <a:r>
              <a:rPr lang="hu-HU" dirty="0">
                <a:solidFill>
                  <a:schemeClr val="bg1"/>
                </a:solidFill>
              </a:rPr>
              <a:t>Apple </a:t>
            </a:r>
            <a:r>
              <a:rPr lang="hu-HU" dirty="0" smtClean="0">
                <a:solidFill>
                  <a:schemeClr val="bg1"/>
                </a:solidFill>
              </a:rPr>
              <a:t>A18 (Pro?)</a:t>
            </a:r>
          </a:p>
          <a:p>
            <a:pPr lvl="2">
              <a:lnSpc>
                <a:spcPct val="100000"/>
              </a:lnSpc>
            </a:pPr>
            <a:r>
              <a:rPr lang="hu-HU" sz="2400" i="1" dirty="0" smtClean="0">
                <a:solidFill>
                  <a:schemeClr val="bg1"/>
                </a:solidFill>
              </a:rPr>
              <a:t>Nem sokat lehet tudni róla, elvileg: 3 nm-es technológia</a:t>
            </a:r>
          </a:p>
          <a:p>
            <a:pPr marL="914400" lvl="2" indent="0">
              <a:lnSpc>
                <a:spcPct val="100000"/>
              </a:lnSpc>
              <a:buNone/>
            </a:pPr>
            <a:endParaRPr lang="hu-HU" sz="2800" i="1" dirty="0">
              <a:solidFill>
                <a:schemeClr val="bg1"/>
              </a:solidFill>
            </a:endParaRPr>
          </a:p>
          <a:p>
            <a:pPr lvl="1">
              <a:lnSpc>
                <a:spcPct val="100000"/>
              </a:lnSpc>
            </a:pPr>
            <a:r>
              <a:rPr lang="hu-HU" b="1" dirty="0" err="1">
                <a:solidFill>
                  <a:schemeClr val="bg1"/>
                </a:solidFill>
              </a:rPr>
              <a:t>MediaTek</a:t>
            </a:r>
            <a:r>
              <a:rPr lang="hu-HU" b="1" dirty="0">
                <a:solidFill>
                  <a:schemeClr val="bg1"/>
                </a:solidFill>
              </a:rPr>
              <a:t>: </a:t>
            </a:r>
            <a:r>
              <a:rPr lang="hu-HU" dirty="0" err="1">
                <a:solidFill>
                  <a:schemeClr val="bg1"/>
                </a:solidFill>
              </a:rPr>
              <a:t>Dimensity</a:t>
            </a:r>
            <a:r>
              <a:rPr lang="hu-HU" dirty="0">
                <a:solidFill>
                  <a:schemeClr val="bg1"/>
                </a:solidFill>
              </a:rPr>
              <a:t> </a:t>
            </a:r>
            <a:r>
              <a:rPr lang="hu-HU" dirty="0" smtClean="0">
                <a:solidFill>
                  <a:schemeClr val="bg1"/>
                </a:solidFill>
              </a:rPr>
              <a:t>9300 (</a:t>
            </a:r>
            <a:r>
              <a:rPr lang="hu-HU" dirty="0" err="1" smtClean="0">
                <a:solidFill>
                  <a:schemeClr val="bg1"/>
                </a:solidFill>
              </a:rPr>
              <a:t>Antutu</a:t>
            </a:r>
            <a:r>
              <a:rPr lang="hu-HU" dirty="0">
                <a:solidFill>
                  <a:schemeClr val="bg1"/>
                </a:solidFill>
              </a:rPr>
              <a:t>: </a:t>
            </a:r>
            <a:r>
              <a:rPr lang="hu-HU" dirty="0" err="1">
                <a:solidFill>
                  <a:schemeClr val="bg1"/>
                </a:solidFill>
              </a:rPr>
              <a:t>kb</a:t>
            </a:r>
            <a:r>
              <a:rPr lang="hu-HU" dirty="0">
                <a:solidFill>
                  <a:schemeClr val="bg1"/>
                </a:solidFill>
              </a:rPr>
              <a:t> </a:t>
            </a:r>
            <a:r>
              <a:rPr lang="hu-HU" b="1" dirty="0" smtClean="0">
                <a:solidFill>
                  <a:schemeClr val="bg1"/>
                </a:solidFill>
              </a:rPr>
              <a:t>2.040.000 </a:t>
            </a:r>
            <a:r>
              <a:rPr lang="hu-HU" dirty="0" smtClean="0">
                <a:solidFill>
                  <a:schemeClr val="bg1"/>
                </a:solidFill>
              </a:rPr>
              <a:t>pont</a:t>
            </a:r>
            <a:r>
              <a:rPr lang="hu-HU" dirty="0">
                <a:solidFill>
                  <a:schemeClr val="bg1"/>
                </a:solidFill>
              </a:rPr>
              <a:t>)</a:t>
            </a:r>
          </a:p>
          <a:p>
            <a:pPr lvl="2">
              <a:lnSpc>
                <a:spcPct val="100000"/>
              </a:lnSpc>
            </a:pPr>
            <a:r>
              <a:rPr lang="hu-HU" sz="2400" i="1" dirty="0">
                <a:solidFill>
                  <a:schemeClr val="bg1"/>
                </a:solidFill>
              </a:rPr>
              <a:t>8 mag, </a:t>
            </a:r>
            <a:r>
              <a:rPr lang="hu-HU" sz="2400" i="1" dirty="0" smtClean="0">
                <a:solidFill>
                  <a:schemeClr val="bg1"/>
                </a:solidFill>
              </a:rPr>
              <a:t>3.2 </a:t>
            </a:r>
            <a:r>
              <a:rPr lang="hu-HU" sz="2400" i="1" dirty="0" err="1">
                <a:solidFill>
                  <a:schemeClr val="bg1"/>
                </a:solidFill>
              </a:rPr>
              <a:t>GHz</a:t>
            </a:r>
            <a:r>
              <a:rPr lang="hu-HU" sz="2400" i="1" dirty="0">
                <a:solidFill>
                  <a:schemeClr val="bg1"/>
                </a:solidFill>
              </a:rPr>
              <a:t>, 4 </a:t>
            </a:r>
            <a:r>
              <a:rPr lang="hu-HU" sz="2400" i="1" dirty="0" smtClean="0">
                <a:solidFill>
                  <a:schemeClr val="bg1"/>
                </a:solidFill>
              </a:rPr>
              <a:t>nanométer, SC: 2215, MC: 7246</a:t>
            </a:r>
            <a:endParaRPr lang="hu-HU" sz="2400" i="1" dirty="0">
              <a:solidFill>
                <a:schemeClr val="bg1"/>
              </a:solidFill>
            </a:endParaRPr>
          </a:p>
        </p:txBody>
      </p:sp>
      <p:sp>
        <p:nvSpPr>
          <p:cNvPr id="6" name="AutoShape 2" descr="A képen Grafika, képernyőkép, Betűtípus, tervezés látható&#10;&#10;Automatikusan generált leírás"/>
          <p:cNvSpPr>
            <a:spLocks noChangeAspect="1" noChangeArrowheads="1"/>
          </p:cNvSpPr>
          <p:nvPr/>
        </p:nvSpPr>
        <p:spPr bwMode="auto">
          <a:xfrm>
            <a:off x="7594832" y="-256478"/>
            <a:ext cx="5813988" cy="581400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4" name="Kép 3">
            <a:extLst>
              <a:ext uri="{FF2B5EF4-FFF2-40B4-BE49-F238E27FC236}">
                <a16:creationId xmlns:a16="http://schemas.microsoft.com/office/drawing/2014/main" id="{087881A9-08A4-C196-FEDB-921F0FA32F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621" y="5219600"/>
            <a:ext cx="1609491" cy="1749447"/>
          </a:xfrm>
          <a:prstGeom prst="rect">
            <a:avLst/>
          </a:prstGeom>
        </p:spPr>
      </p:pic>
      <p:pic>
        <p:nvPicPr>
          <p:cNvPr id="5" name="Kép 4" descr="A képen Betűtípus, Grafika, képernyőkép, szöveg látható&#10;&#10;Automatikusan generált leírás">
            <a:extLst>
              <a:ext uri="{FF2B5EF4-FFF2-40B4-BE49-F238E27FC236}">
                <a16:creationId xmlns:a16="http://schemas.microsoft.com/office/drawing/2014/main" id="{E8962170-404A-7E9B-6AF2-E61E6D135F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60298" y="5471378"/>
            <a:ext cx="3671404" cy="960875"/>
          </a:xfrm>
          <a:prstGeom prst="rect">
            <a:avLst/>
          </a:prstGeom>
        </p:spPr>
      </p:pic>
      <p:pic>
        <p:nvPicPr>
          <p:cNvPr id="8" name="Kép 7">
            <a:extLst>
              <a:ext uri="{FF2B5EF4-FFF2-40B4-BE49-F238E27FC236}">
                <a16:creationId xmlns:a16="http://schemas.microsoft.com/office/drawing/2014/main" id="{5F6F4608-5A70-3D59-B449-466F7DC3B0D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11888" y="5071560"/>
            <a:ext cx="1473035" cy="1749448"/>
          </a:xfrm>
          <a:prstGeom prst="rect">
            <a:avLst/>
          </a:prstGeom>
        </p:spPr>
      </p:pic>
    </p:spTree>
    <p:extLst>
      <p:ext uri="{BB962C8B-B14F-4D97-AF65-F5344CB8AC3E}">
        <p14:creationId xmlns:p14="http://schemas.microsoft.com/office/powerpoint/2010/main" val="13578991"/>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1000"/>
                                        <p:tgtEl>
                                          <p:spTgt spid="3">
                                            <p:txEl>
                                              <p:pRg st="2" end="2"/>
                                            </p:txEl>
                                          </p:spTgt>
                                        </p:tgtEl>
                                      </p:cBhvr>
                                    </p:animEffect>
                                    <p:anim calcmode="lin" valueType="num">
                                      <p:cBhvr>
                                        <p:cTn id="2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42" presetClass="entr" presetSubtype="0" fill="hold" nodeType="after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fill="hold"/>
                                        <p:tgtEl>
                                          <p:spTgt spid="8"/>
                                        </p:tgtEl>
                                        <p:attrNameLst>
                                          <p:attrName>ppt_x</p:attrName>
                                        </p:attrNameLst>
                                      </p:cBhvr>
                                      <p:tavLst>
                                        <p:tav tm="0">
                                          <p:val>
                                            <p:strVal val="#ppt_x"/>
                                          </p:val>
                                        </p:tav>
                                        <p:tav tm="100000">
                                          <p:val>
                                            <p:strVal val="#ppt_x"/>
                                          </p:val>
                                        </p:tav>
                                      </p:tavLst>
                                    </p:anim>
                                    <p:anim calcmode="lin" valueType="num">
                                      <p:cBhvr additive="base">
                                        <p:cTn id="35" dur="500" fill="hold"/>
                                        <p:tgtEl>
                                          <p:spTgt spid="8"/>
                                        </p:tgtEl>
                                        <p:attrNameLst>
                                          <p:attrName>ppt_y</p:attrName>
                                        </p:attrNameLst>
                                      </p:cBhvr>
                                      <p:tavLst>
                                        <p:tav tm="0">
                                          <p:val>
                                            <p:strVal val="1+#ppt_h/2"/>
                                          </p:val>
                                        </p:tav>
                                        <p:tav tm="100000">
                                          <p:val>
                                            <p:strVal val="#ppt_y"/>
                                          </p:val>
                                        </p:tav>
                                      </p:tavLst>
                                    </p:anim>
                                  </p:childTnLst>
                                </p:cTn>
                              </p:par>
                            </p:childTnLst>
                          </p:cTn>
                        </p:par>
                        <p:par>
                          <p:cTn id="36" fill="hold">
                            <p:stCondLst>
                              <p:cond delay="4000"/>
                            </p:stCondLst>
                            <p:childTnLst>
                              <p:par>
                                <p:cTn id="37" presetID="42" presetClass="entr" presetSubtype="0" fill="hold" nodeType="after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1000"/>
                                        <p:tgtEl>
                                          <p:spTgt spid="3">
                                            <p:txEl>
                                              <p:pRg st="5" end="5"/>
                                            </p:txEl>
                                          </p:spTgt>
                                        </p:tgtEl>
                                      </p:cBhvr>
                                    </p:animEffect>
                                    <p:anim calcmode="lin" valueType="num">
                                      <p:cBhvr>
                                        <p:cTn id="4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2" fill="hold">
                            <p:stCondLst>
                              <p:cond delay="5000"/>
                            </p:stCondLst>
                            <p:childTnLst>
                              <p:par>
                                <p:cTn id="43" presetID="42" presetClass="entr" presetSubtype="0" fill="hold" nodeType="after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fade">
                                      <p:cBhvr>
                                        <p:cTn id="45" dur="1000"/>
                                        <p:tgtEl>
                                          <p:spTgt spid="3">
                                            <p:txEl>
                                              <p:pRg st="7" end="7"/>
                                            </p:txEl>
                                          </p:spTgt>
                                        </p:tgtEl>
                                      </p:cBhvr>
                                    </p:animEffect>
                                    <p:anim calcmode="lin" valueType="num">
                                      <p:cBhvr>
                                        <p:cTn id="46"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par>
                          <p:cTn id="48" fill="hold">
                            <p:stCondLst>
                              <p:cond delay="6000"/>
                            </p:stCondLst>
                            <p:childTnLst>
                              <p:par>
                                <p:cTn id="49" presetID="42" presetClass="entr" presetSubtype="0" fill="hold" nodeType="after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fade">
                                      <p:cBhvr>
                                        <p:cTn id="51" dur="1000"/>
                                        <p:tgtEl>
                                          <p:spTgt spid="3">
                                            <p:txEl>
                                              <p:pRg st="8" end="8"/>
                                            </p:txEl>
                                          </p:spTgt>
                                        </p:tgtEl>
                                      </p:cBhvr>
                                    </p:animEffect>
                                    <p:anim calcmode="lin" valueType="num">
                                      <p:cBhvr>
                                        <p:cTn id="5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5"/>
                                        </p:tgtEl>
                                        <p:attrNameLst>
                                          <p:attrName>style.visibility</p:attrName>
                                        </p:attrNameLst>
                                      </p:cBhvr>
                                      <p:to>
                                        <p:strVal val="visible"/>
                                      </p:to>
                                    </p:set>
                                    <p:anim calcmode="lin" valueType="num">
                                      <p:cBhvr additive="base">
                                        <p:cTn id="56" dur="500" fill="hold"/>
                                        <p:tgtEl>
                                          <p:spTgt spid="5"/>
                                        </p:tgtEl>
                                        <p:attrNameLst>
                                          <p:attrName>ppt_x</p:attrName>
                                        </p:attrNameLst>
                                      </p:cBhvr>
                                      <p:tavLst>
                                        <p:tav tm="0">
                                          <p:val>
                                            <p:strVal val="#ppt_x"/>
                                          </p:val>
                                        </p:tav>
                                        <p:tav tm="100000">
                                          <p:val>
                                            <p:strVal val="#ppt_x"/>
                                          </p:val>
                                        </p:tav>
                                      </p:tavLst>
                                    </p:anim>
                                    <p:anim calcmode="lin" valueType="num">
                                      <p:cBhvr additive="base">
                                        <p:cTn id="5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7AE9375-4664-4DB2-922D-2782A6E439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Cím 1"/>
          <p:cNvSpPr>
            <a:spLocks noGrp="1"/>
          </p:cNvSpPr>
          <p:nvPr>
            <p:ph type="title"/>
          </p:nvPr>
        </p:nvSpPr>
        <p:spPr>
          <a:xfrm>
            <a:off x="1295400" y="106856"/>
            <a:ext cx="6431602" cy="1812629"/>
          </a:xfrm>
        </p:spPr>
        <p:txBody>
          <a:bodyPr anchor="b">
            <a:normAutofit/>
          </a:bodyPr>
          <a:lstStyle/>
          <a:p>
            <a:r>
              <a:rPr lang="hu-HU" dirty="0" smtClean="0">
                <a:solidFill>
                  <a:schemeClr val="bg1"/>
                </a:solidFill>
                <a:latin typeface="Algerian" panose="04020705040A02060702" pitchFamily="82" charset="0"/>
              </a:rPr>
              <a:t>PC PROCESSZOR </a:t>
            </a:r>
            <a:r>
              <a:rPr lang="hu-HU" dirty="0">
                <a:solidFill>
                  <a:schemeClr val="bg1"/>
                </a:solidFill>
                <a:latin typeface="Algerian" panose="04020705040A02060702" pitchFamily="82" charset="0"/>
              </a:rPr>
              <a:t>FOGLALATOK</a:t>
            </a:r>
          </a:p>
        </p:txBody>
      </p:sp>
      <p:cxnSp>
        <p:nvCxnSpPr>
          <p:cNvPr id="19" name="Straight Connector 18">
            <a:extLst>
              <a:ext uri="{FF2B5EF4-FFF2-40B4-BE49-F238E27FC236}">
                <a16:creationId xmlns:a16="http://schemas.microsoft.com/office/drawing/2014/main" id="{EE504C98-6397-41C1-A8D8-2D9C4ED307E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artalom helye 2"/>
          <p:cNvSpPr>
            <a:spLocks noGrp="1"/>
          </p:cNvSpPr>
          <p:nvPr>
            <p:ph idx="1"/>
          </p:nvPr>
        </p:nvSpPr>
        <p:spPr>
          <a:xfrm>
            <a:off x="1295400" y="2288833"/>
            <a:ext cx="4800600" cy="4431875"/>
          </a:xfrm>
        </p:spPr>
        <p:txBody>
          <a:bodyPr>
            <a:normAutofit/>
          </a:bodyPr>
          <a:lstStyle/>
          <a:p>
            <a:pPr marL="0" indent="0">
              <a:buNone/>
            </a:pPr>
            <a:r>
              <a:rPr lang="hu-HU" b="1" dirty="0">
                <a:solidFill>
                  <a:schemeClr val="bg1"/>
                </a:solidFill>
              </a:rPr>
              <a:t>- Fontos a foglalat típusa alaplap/processzor vásárlásnál</a:t>
            </a:r>
          </a:p>
          <a:p>
            <a:pPr marL="0" indent="0">
              <a:buNone/>
            </a:pPr>
            <a:r>
              <a:rPr lang="hu-HU" b="1" dirty="0">
                <a:solidFill>
                  <a:schemeClr val="bg1"/>
                </a:solidFill>
              </a:rPr>
              <a:t>- Lényegében egy csatlakozó, amibe helyezzük a processzort</a:t>
            </a:r>
          </a:p>
          <a:p>
            <a:pPr marL="0" indent="0">
              <a:buNone/>
            </a:pPr>
            <a:r>
              <a:rPr lang="hu-HU" b="1" dirty="0">
                <a:solidFill>
                  <a:schemeClr val="bg1"/>
                </a:solidFill>
              </a:rPr>
              <a:t>- 2 fő foglalat: LGA és AM (Intel és AMD)</a:t>
            </a:r>
          </a:p>
          <a:p>
            <a:pPr marL="0" indent="0">
              <a:buNone/>
            </a:pPr>
            <a:r>
              <a:rPr lang="hu-HU" b="1" dirty="0">
                <a:solidFill>
                  <a:schemeClr val="bg1"/>
                </a:solidFill>
              </a:rPr>
              <a:t>- Aktuális foglalatok: </a:t>
            </a:r>
          </a:p>
          <a:p>
            <a:pPr marL="0" indent="0">
              <a:buNone/>
            </a:pPr>
            <a:r>
              <a:rPr lang="hu-HU" b="1" dirty="0">
                <a:solidFill>
                  <a:schemeClr val="bg1"/>
                </a:solidFill>
              </a:rPr>
              <a:t>	- Intel: LGA1151</a:t>
            </a:r>
          </a:p>
          <a:p>
            <a:pPr marL="0" indent="0">
              <a:buNone/>
            </a:pPr>
            <a:r>
              <a:rPr lang="hu-HU" b="1" dirty="0">
                <a:solidFill>
                  <a:schemeClr val="bg1"/>
                </a:solidFill>
              </a:rPr>
              <a:t>	- AMD: AM5</a:t>
            </a:r>
          </a:p>
        </p:txBody>
      </p:sp>
      <p:pic>
        <p:nvPicPr>
          <p:cNvPr id="7" name="Kép 6" descr="A képen elektronika, Elektronikus eszköz, Elektrontechnika, gép látható&#10;&#10;Automatikusan generált leírás">
            <a:extLst>
              <a:ext uri="{FF2B5EF4-FFF2-40B4-BE49-F238E27FC236}">
                <a16:creationId xmlns:a16="http://schemas.microsoft.com/office/drawing/2014/main" id="{411B6318-AA20-85B2-DFB2-A3C1EB253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336" y="369913"/>
            <a:ext cx="2276354" cy="2784532"/>
          </a:xfrm>
          <a:prstGeom prst="rect">
            <a:avLst/>
          </a:prstGeom>
        </p:spPr>
      </p:pic>
      <p:sp>
        <p:nvSpPr>
          <p:cNvPr id="21" name="Rectangle 20">
            <a:extLst>
              <a:ext uri="{FF2B5EF4-FFF2-40B4-BE49-F238E27FC236}">
                <a16:creationId xmlns:a16="http://schemas.microsoft.com/office/drawing/2014/main" id="{C87417AF-190E-4D6E-AFA6-7D3E84B0B43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Kép 11" descr="A képen elektronika, fekete-fehér, számítógép látható&#10;&#10;Automatikusan generált leírás">
            <a:extLst>
              <a:ext uri="{FF2B5EF4-FFF2-40B4-BE49-F238E27FC236}">
                <a16:creationId xmlns:a16="http://schemas.microsoft.com/office/drawing/2014/main" id="{8BCBD0FB-EB37-95F9-11F4-B639C47361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9500" y="3730267"/>
            <a:ext cx="2526961" cy="2784532"/>
          </a:xfrm>
          <a:prstGeom prst="rect">
            <a:avLst/>
          </a:prstGeom>
        </p:spPr>
      </p:pic>
      <p:sp>
        <p:nvSpPr>
          <p:cNvPr id="23" name="Rectangle 22">
            <a:extLst>
              <a:ext uri="{FF2B5EF4-FFF2-40B4-BE49-F238E27FC236}">
                <a16:creationId xmlns:a16="http://schemas.microsoft.com/office/drawing/2014/main" id="{80B30ED8-273E-4C07-8568-2FE5CC5C483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1618584"/>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PC Processzor vásárlás</a:t>
            </a:r>
          </a:p>
        </p:txBody>
      </p:sp>
      <p:sp>
        <p:nvSpPr>
          <p:cNvPr id="3" name="Tartalom helye 2"/>
          <p:cNvSpPr>
            <a:spLocks noGrp="1"/>
          </p:cNvSpPr>
          <p:nvPr>
            <p:ph idx="1"/>
          </p:nvPr>
        </p:nvSpPr>
        <p:spPr>
          <a:xfrm>
            <a:off x="838200" y="2298118"/>
            <a:ext cx="10515600" cy="2892861"/>
          </a:xfrm>
        </p:spPr>
        <p:txBody>
          <a:bodyPr/>
          <a:lstStyle/>
          <a:p>
            <a:pPr>
              <a:lnSpc>
                <a:spcPct val="100000"/>
              </a:lnSpc>
            </a:pPr>
            <a:r>
              <a:rPr lang="hu-HU" b="1" u="sng" dirty="0">
                <a:solidFill>
                  <a:schemeClr val="bg1"/>
                </a:solidFill>
              </a:rPr>
              <a:t>Magok száma:</a:t>
            </a:r>
            <a:r>
              <a:rPr lang="hu-HU" b="1" dirty="0">
                <a:solidFill>
                  <a:schemeClr val="bg1"/>
                </a:solidFill>
              </a:rPr>
              <a:t> </a:t>
            </a:r>
            <a:r>
              <a:rPr lang="hu-HU" dirty="0">
                <a:solidFill>
                  <a:schemeClr val="bg1"/>
                </a:solidFill>
              </a:rPr>
              <a:t>elosztódnak a processzor feladatai a magok között</a:t>
            </a:r>
          </a:p>
          <a:p>
            <a:pPr>
              <a:lnSpc>
                <a:spcPct val="100000"/>
              </a:lnSpc>
            </a:pPr>
            <a:r>
              <a:rPr lang="hu-HU" b="1" u="sng" dirty="0">
                <a:solidFill>
                  <a:schemeClr val="bg1"/>
                </a:solidFill>
              </a:rPr>
              <a:t>Foglalat:</a:t>
            </a:r>
            <a:r>
              <a:rPr lang="hu-HU" b="1" dirty="0">
                <a:solidFill>
                  <a:schemeClr val="bg1"/>
                </a:solidFill>
              </a:rPr>
              <a:t> </a:t>
            </a:r>
            <a:r>
              <a:rPr lang="hu-HU" dirty="0">
                <a:solidFill>
                  <a:schemeClr val="bg1"/>
                </a:solidFill>
              </a:rPr>
              <a:t>LGA (Intel) vagy AM (AMD)</a:t>
            </a:r>
          </a:p>
          <a:p>
            <a:pPr>
              <a:lnSpc>
                <a:spcPct val="100000"/>
              </a:lnSpc>
            </a:pPr>
            <a:r>
              <a:rPr lang="hu-HU" b="1" u="sng" dirty="0">
                <a:solidFill>
                  <a:schemeClr val="bg1"/>
                </a:solidFill>
              </a:rPr>
              <a:t>Órajel:</a:t>
            </a:r>
            <a:r>
              <a:rPr lang="hu-HU" dirty="0">
                <a:solidFill>
                  <a:schemeClr val="bg1"/>
                </a:solidFill>
              </a:rPr>
              <a:t> a processzor sebessége (Hz -&gt; </a:t>
            </a:r>
            <a:r>
              <a:rPr lang="hu-HU" dirty="0" err="1">
                <a:solidFill>
                  <a:schemeClr val="bg1"/>
                </a:solidFill>
              </a:rPr>
              <a:t>Ghz</a:t>
            </a:r>
            <a:r>
              <a:rPr lang="hu-HU" dirty="0">
                <a:solidFill>
                  <a:schemeClr val="bg1"/>
                </a:solidFill>
              </a:rPr>
              <a:t>)</a:t>
            </a:r>
          </a:p>
          <a:p>
            <a:pPr>
              <a:lnSpc>
                <a:spcPct val="100000"/>
              </a:lnSpc>
            </a:pPr>
            <a:r>
              <a:rPr lang="hu-HU" b="1" u="sng" dirty="0">
                <a:solidFill>
                  <a:schemeClr val="bg1"/>
                </a:solidFill>
              </a:rPr>
              <a:t>TDP:</a:t>
            </a:r>
            <a:r>
              <a:rPr lang="hu-HU" b="1" dirty="0">
                <a:solidFill>
                  <a:schemeClr val="bg1"/>
                </a:solidFill>
              </a:rPr>
              <a:t> </a:t>
            </a:r>
            <a:r>
              <a:rPr lang="hu-HU" dirty="0">
                <a:solidFill>
                  <a:schemeClr val="bg1"/>
                </a:solidFill>
              </a:rPr>
              <a:t>megmutatja hogy a CPU mennyit hőt bocsát el</a:t>
            </a:r>
          </a:p>
          <a:p>
            <a:pPr>
              <a:lnSpc>
                <a:spcPct val="100000"/>
              </a:lnSpc>
            </a:pPr>
            <a:r>
              <a:rPr lang="hu-HU" u="sng" dirty="0">
                <a:solidFill>
                  <a:schemeClr val="bg1"/>
                </a:solidFill>
              </a:rPr>
              <a:t>Gyorsítótár:</a:t>
            </a:r>
            <a:r>
              <a:rPr lang="hu-HU" dirty="0">
                <a:solidFill>
                  <a:schemeClr val="bg1"/>
                </a:solidFill>
              </a:rPr>
              <a:t> ideiglenes fájlok tárolására alkalmas</a:t>
            </a:r>
          </a:p>
        </p:txBody>
      </p:sp>
    </p:spTree>
    <p:extLst>
      <p:ext uri="{BB962C8B-B14F-4D97-AF65-F5344CB8AC3E}">
        <p14:creationId xmlns:p14="http://schemas.microsoft.com/office/powerpoint/2010/main" val="2124046089"/>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708D5EA-0D26-9659-7B3F-7E8A9252E5A3}"/>
              </a:ext>
            </a:extLst>
          </p:cNvPr>
          <p:cNvSpPr>
            <a:spLocks noGrp="1"/>
          </p:cNvSpPr>
          <p:nvPr>
            <p:ph type="title"/>
          </p:nvPr>
        </p:nvSpPr>
        <p:spPr>
          <a:xfrm>
            <a:off x="838200" y="1756125"/>
            <a:ext cx="10515600" cy="1325563"/>
          </a:xfrm>
        </p:spPr>
        <p:txBody>
          <a:bodyPr>
            <a:normAutofit/>
          </a:bodyPr>
          <a:lstStyle/>
          <a:p>
            <a:pPr algn="ctr"/>
            <a:r>
              <a:rPr lang="hu-HU" sz="6600" b="1"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Köszönjük a figyelmet!</a:t>
            </a:r>
          </a:p>
        </p:txBody>
      </p:sp>
      <p:sp>
        <p:nvSpPr>
          <p:cNvPr id="3" name="Szövegdoboz 2"/>
          <p:cNvSpPr txBox="1"/>
          <p:nvPr/>
        </p:nvSpPr>
        <p:spPr>
          <a:xfrm>
            <a:off x="782444" y="3517623"/>
            <a:ext cx="10627112" cy="923330"/>
          </a:xfrm>
          <a:prstGeom prst="rect">
            <a:avLst/>
          </a:prstGeom>
          <a:noFill/>
        </p:spPr>
        <p:txBody>
          <a:bodyPr wrap="square" rtlCol="0">
            <a:spAutoFit/>
          </a:bodyPr>
          <a:lstStyle/>
          <a:p>
            <a:r>
              <a:rPr lang="hu-HU" dirty="0">
                <a:solidFill>
                  <a:schemeClr val="bg1"/>
                </a:solidFill>
              </a:rPr>
              <a:t>01001011 11000011 10110110 01110011 01111010 11000011 10110110 01101110 01101010 11000011 10111100 01101011 00100000 01100001 00100000 01100110 01101001 01100111 01111001 01100101 01101100 01101101 01100101 01110100 </a:t>
            </a:r>
            <a:r>
              <a:rPr lang="hu-HU" dirty="0" smtClean="0">
                <a:solidFill>
                  <a:schemeClr val="bg1"/>
                </a:solidFill>
              </a:rPr>
              <a:t>00100001</a:t>
            </a:r>
          </a:p>
        </p:txBody>
      </p:sp>
      <p:sp>
        <p:nvSpPr>
          <p:cNvPr id="4" name="Szövegdoboz 3"/>
          <p:cNvSpPr txBox="1"/>
          <p:nvPr/>
        </p:nvSpPr>
        <p:spPr>
          <a:xfrm>
            <a:off x="838200" y="4876888"/>
            <a:ext cx="10627112" cy="1631216"/>
          </a:xfrm>
          <a:prstGeom prst="rect">
            <a:avLst/>
          </a:prstGeom>
          <a:noFill/>
        </p:spPr>
        <p:txBody>
          <a:bodyPr wrap="square" rtlCol="0">
            <a:spAutoFit/>
          </a:bodyPr>
          <a:lstStyle/>
          <a:p>
            <a:r>
              <a:rPr lang="hu-HU" sz="2800" dirty="0" smtClean="0">
                <a:solidFill>
                  <a:schemeClr val="bg1"/>
                </a:solidFill>
                <a:sym typeface="Wingdings" panose="05000000000000000000" pitchFamily="2" charset="2"/>
              </a:rPr>
              <a:t></a:t>
            </a:r>
            <a:endParaRPr lang="hu-HU" sz="2800" dirty="0" smtClean="0">
              <a:solidFill>
                <a:schemeClr val="bg1"/>
              </a:solidFill>
            </a:endParaRPr>
          </a:p>
          <a:p>
            <a:r>
              <a:rPr lang="hu-HU" dirty="0" smtClean="0">
                <a:solidFill>
                  <a:schemeClr val="bg1"/>
                </a:solidFill>
              </a:rPr>
              <a:t>01000110 </a:t>
            </a:r>
            <a:r>
              <a:rPr lang="hu-HU" dirty="0">
                <a:solidFill>
                  <a:schemeClr val="bg1"/>
                </a:solidFill>
              </a:rPr>
              <a:t>01000011 00100000 01000010 01100001 01110010 01100011 01100101 01101100 01101111 01101110 01100001 00100000 00101101 00100000 01010010 01100101 01100001 01101100 00100000 01001101 01100001 01100100 01110010 01101001 01100100 00100000 00110001 00100000 00101101 00100000 00110010</a:t>
            </a:r>
          </a:p>
        </p:txBody>
      </p:sp>
    </p:spTree>
    <p:extLst>
      <p:ext uri="{BB962C8B-B14F-4D97-AF65-F5344CB8AC3E}">
        <p14:creationId xmlns:p14="http://schemas.microsoft.com/office/powerpoint/2010/main" val="266978267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Források</a:t>
            </a:r>
          </a:p>
        </p:txBody>
      </p:sp>
      <p:sp>
        <p:nvSpPr>
          <p:cNvPr id="3" name="Tartalom helye 2"/>
          <p:cNvSpPr>
            <a:spLocks noGrp="1"/>
          </p:cNvSpPr>
          <p:nvPr>
            <p:ph idx="1"/>
          </p:nvPr>
        </p:nvSpPr>
        <p:spPr>
          <a:xfrm>
            <a:off x="838200" y="2298118"/>
            <a:ext cx="10515600" cy="4129576"/>
          </a:xfrm>
        </p:spPr>
        <p:txBody>
          <a:bodyPr>
            <a:normAutofit fontScale="77500" lnSpcReduction="20000"/>
          </a:bodyPr>
          <a:lstStyle/>
          <a:p>
            <a:pPr marL="0" indent="0">
              <a:lnSpc>
                <a:spcPct val="100000"/>
              </a:lnSpc>
              <a:buNone/>
            </a:pPr>
            <a:r>
              <a:rPr lang="hu-HU" dirty="0">
                <a:solidFill>
                  <a:schemeClr val="bg1"/>
                </a:solidFill>
              </a:rPr>
              <a:t>https://www.alza.hu/mi-a-processzor</a:t>
            </a:r>
          </a:p>
          <a:p>
            <a:pPr marL="0" indent="0">
              <a:lnSpc>
                <a:spcPct val="100000"/>
              </a:lnSpc>
              <a:buNone/>
            </a:pPr>
            <a:r>
              <a:rPr lang="hu-HU" dirty="0">
                <a:solidFill>
                  <a:schemeClr val="bg1"/>
                </a:solidFill>
              </a:rPr>
              <a:t>https://bytech.hu/processzor/ https://hu.wikipedia.org/wiki/Central_processing_unit https://hu.wikipedia.org/wiki/Processzorfoglalat https://hu.frwiki.wiki/wiki/Processeur </a:t>
            </a:r>
            <a:r>
              <a:rPr lang="hu-HU" dirty="0">
                <a:solidFill>
                  <a:schemeClr val="bg1"/>
                </a:solidFill>
                <a:hlinkClick r:id="rId2">
                  <a:extLst>
                    <a:ext uri="{A12FA001-AC4F-418D-AE19-62706E023703}">
                      <ahyp:hlinkClr xmlns:ahyp="http://schemas.microsoft.com/office/drawing/2018/hyperlinkcolor" xmlns="" val="tx"/>
                    </a:ext>
                  </a:extLst>
                </a:hlinkClick>
              </a:rPr>
              <a:t>http://users.atw.hu/tfginfo/ht/hardver/CPU.htm</a:t>
            </a:r>
            <a:endParaRPr lang="hu-HU" dirty="0">
              <a:solidFill>
                <a:schemeClr val="bg1"/>
              </a:solidFill>
            </a:endParaRPr>
          </a:p>
          <a:p>
            <a:pPr marL="0" indent="0">
              <a:lnSpc>
                <a:spcPct val="100000"/>
              </a:lnSpc>
              <a:buNone/>
            </a:pPr>
            <a:r>
              <a:rPr lang="hu-HU" dirty="0">
                <a:solidFill>
                  <a:schemeClr val="bg1"/>
                </a:solidFill>
                <a:hlinkClick r:id="rId3">
                  <a:extLst>
                    <a:ext uri="{A12FA001-AC4F-418D-AE19-62706E023703}">
                      <ahyp:hlinkClr xmlns:ahyp="http://schemas.microsoft.com/office/drawing/2018/hyperlinkcolor" xmlns="" val="tx"/>
                    </a:ext>
                  </a:extLst>
                </a:hlinkClick>
              </a:rPr>
              <a:t>https://slideplayer.hu/slide/2118473/</a:t>
            </a:r>
            <a:endParaRPr lang="hu-HU" dirty="0">
              <a:solidFill>
                <a:schemeClr val="bg1"/>
              </a:solidFill>
            </a:endParaRPr>
          </a:p>
          <a:p>
            <a:pPr marL="0" indent="0">
              <a:buNone/>
            </a:pPr>
            <a:r>
              <a:rPr lang="hu-HU" dirty="0">
                <a:solidFill>
                  <a:schemeClr val="bg1"/>
                </a:solidFill>
                <a:hlinkClick r:id="rId4">
                  <a:extLst>
                    <a:ext uri="{A12FA001-AC4F-418D-AE19-62706E023703}">
                      <ahyp:hlinkClr xmlns:ahyp="http://schemas.microsoft.com/office/drawing/2018/hyperlinkcolor" xmlns="" val="tx"/>
                    </a:ext>
                  </a:extLst>
                </a:hlinkClick>
              </a:rPr>
              <a:t>https://bestofcafe.hu/mi_a_ram.html</a:t>
            </a:r>
            <a:endParaRPr lang="hu-HU" dirty="0">
              <a:solidFill>
                <a:schemeClr val="bg1"/>
              </a:solidFill>
            </a:endParaRPr>
          </a:p>
          <a:p>
            <a:pPr marL="0" indent="0">
              <a:buNone/>
            </a:pPr>
            <a:r>
              <a:rPr lang="hu-HU" dirty="0">
                <a:solidFill>
                  <a:schemeClr val="bg1"/>
                </a:solidFill>
                <a:hlinkClick r:id="rId5">
                  <a:extLst>
                    <a:ext uri="{A12FA001-AC4F-418D-AE19-62706E023703}">
                      <ahyp:hlinkClr xmlns:ahyp="http://schemas.microsoft.com/office/drawing/2018/hyperlinkcolor" xmlns="" val="tx"/>
                    </a:ext>
                  </a:extLst>
                </a:hlinkClick>
              </a:rPr>
              <a:t>https://www.pcx.hu/Minden-amit-RAM-tudni-erdemes-1</a:t>
            </a:r>
            <a:endParaRPr lang="hu-HU" dirty="0">
              <a:solidFill>
                <a:schemeClr val="bg1"/>
              </a:solidFill>
            </a:endParaRPr>
          </a:p>
          <a:p>
            <a:pPr marL="0" indent="0">
              <a:buNone/>
            </a:pPr>
            <a:r>
              <a:rPr lang="hu-HU" dirty="0">
                <a:solidFill>
                  <a:schemeClr val="bg1"/>
                </a:solidFill>
                <a:hlinkClick r:id="rId6">
                  <a:extLst>
                    <a:ext uri="{A12FA001-AC4F-418D-AE19-62706E023703}">
                      <ahyp:hlinkClr xmlns:ahyp="http://schemas.microsoft.com/office/drawing/2018/hyperlinkcolor" xmlns="" val="tx"/>
                    </a:ext>
                  </a:extLst>
                </a:hlinkClick>
              </a:rPr>
              <a:t>https://hu.wikipedia.org/wiki/Mem%C3%B3ria_(sz%C3%A1m%C3%ADt%C3%A1stechnika)</a:t>
            </a:r>
            <a:endParaRPr lang="hu-HU" dirty="0">
              <a:solidFill>
                <a:schemeClr val="bg1"/>
              </a:solidFill>
            </a:endParaRPr>
          </a:p>
          <a:p>
            <a:pPr marL="0" indent="0">
              <a:buNone/>
            </a:pPr>
            <a:r>
              <a:rPr lang="hu-HU" dirty="0">
                <a:solidFill>
                  <a:schemeClr val="bg1"/>
                </a:solidFill>
                <a:hlinkClick r:id="rId7"/>
              </a:rPr>
              <a:t>https://</a:t>
            </a:r>
            <a:r>
              <a:rPr lang="hu-HU" dirty="0" smtClean="0">
                <a:solidFill>
                  <a:schemeClr val="bg1"/>
                </a:solidFill>
                <a:hlinkClick r:id="rId7"/>
              </a:rPr>
              <a:t>www.alza.hu/fogalomtar/ram-memoria-tipusok</a:t>
            </a:r>
            <a:endParaRPr lang="hu-HU" dirty="0" smtClean="0">
              <a:solidFill>
                <a:schemeClr val="bg1"/>
              </a:solidFill>
            </a:endParaRPr>
          </a:p>
          <a:p>
            <a:pPr marL="0" indent="0">
              <a:buNone/>
            </a:pPr>
            <a:r>
              <a:rPr lang="hu-HU" dirty="0">
                <a:solidFill>
                  <a:schemeClr val="bg1"/>
                </a:solidFill>
              </a:rPr>
              <a:t>https://nanoreview.ne</a:t>
            </a:r>
          </a:p>
          <a:p>
            <a:pPr marL="0" indent="0">
              <a:lnSpc>
                <a:spcPct val="100000"/>
              </a:lnSpc>
              <a:buNone/>
            </a:pPr>
            <a:endParaRPr lang="hu-HU" dirty="0">
              <a:solidFill>
                <a:schemeClr val="bg1"/>
              </a:solidFill>
            </a:endParaRPr>
          </a:p>
        </p:txBody>
      </p:sp>
    </p:spTree>
    <p:extLst>
      <p:ext uri="{BB962C8B-B14F-4D97-AF65-F5344CB8AC3E}">
        <p14:creationId xmlns:p14="http://schemas.microsoft.com/office/powerpoint/2010/main" val="2377181046"/>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1000"/>
                                        <p:tgtEl>
                                          <p:spTgt spid="3">
                                            <p:txEl>
                                              <p:pRg st="6" end="6"/>
                                            </p:txEl>
                                          </p:spTgt>
                                        </p:tgtEl>
                                      </p:cBhvr>
                                    </p:animEffect>
                                    <p:anim calcmode="lin" valueType="num">
                                      <p:cBhvr>
                                        <p:cTn id="4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Mi a RAM?</a:t>
            </a:r>
          </a:p>
        </p:txBody>
      </p:sp>
      <p:sp>
        <p:nvSpPr>
          <p:cNvPr id="3" name="Tartalom helye 2"/>
          <p:cNvSpPr>
            <a:spLocks noGrp="1"/>
          </p:cNvSpPr>
          <p:nvPr>
            <p:ph idx="1"/>
          </p:nvPr>
        </p:nvSpPr>
        <p:spPr>
          <a:xfrm>
            <a:off x="838200" y="2030341"/>
            <a:ext cx="10515600" cy="3851844"/>
          </a:xfrm>
        </p:spPr>
        <p:txBody>
          <a:bodyPr/>
          <a:lstStyle/>
          <a:p>
            <a:pPr>
              <a:lnSpc>
                <a:spcPct val="100000"/>
              </a:lnSpc>
            </a:pPr>
            <a:r>
              <a:rPr lang="hu-HU" dirty="0">
                <a:solidFill>
                  <a:schemeClr val="bg1"/>
                </a:solidFill>
              </a:rPr>
              <a:t>A RAM (Random Access </a:t>
            </a:r>
            <a:r>
              <a:rPr lang="hu-HU" dirty="0" err="1">
                <a:solidFill>
                  <a:schemeClr val="bg1"/>
                </a:solidFill>
              </a:rPr>
              <a:t>Memory</a:t>
            </a:r>
            <a:r>
              <a:rPr lang="hu-HU" dirty="0">
                <a:solidFill>
                  <a:schemeClr val="bg1"/>
                </a:solidFill>
              </a:rPr>
              <a:t>) egy olyan típusú számítógépes memória, amely gyors és véletlenszerű hozzáférést biztosít az adatokhoz.</a:t>
            </a:r>
          </a:p>
          <a:p>
            <a:pPr>
              <a:lnSpc>
                <a:spcPct val="100000"/>
              </a:lnSpc>
            </a:pPr>
            <a:r>
              <a:rPr lang="hu-HU" dirty="0">
                <a:solidFill>
                  <a:schemeClr val="bg1"/>
                </a:solidFill>
              </a:rPr>
              <a:t>Ez a memória típus ideiglenes </a:t>
            </a:r>
            <a:r>
              <a:rPr lang="hu-HU" dirty="0" err="1">
                <a:solidFill>
                  <a:schemeClr val="bg1"/>
                </a:solidFill>
              </a:rPr>
              <a:t>tárolóhelyet</a:t>
            </a:r>
            <a:r>
              <a:rPr lang="hu-HU" dirty="0">
                <a:solidFill>
                  <a:schemeClr val="bg1"/>
                </a:solidFill>
              </a:rPr>
              <a:t> biztosít a futó alkalmazások számára.</a:t>
            </a:r>
          </a:p>
          <a:p>
            <a:pPr>
              <a:lnSpc>
                <a:spcPct val="100000"/>
              </a:lnSpc>
            </a:pPr>
            <a:r>
              <a:rPr lang="hu-HU" dirty="0">
                <a:solidFill>
                  <a:schemeClr val="bg1"/>
                </a:solidFill>
              </a:rPr>
              <a:t>A RAM kapacitása nagyban befolyásolja a számítógép teljesítményét, mivel a nagyobb RAM kapacitás lehetővé teszi több program futtatását és azok gyorsabb működését.</a:t>
            </a:r>
          </a:p>
          <a:p>
            <a:pPr marL="0" indent="0">
              <a:buNone/>
            </a:pPr>
            <a:endParaRPr lang="hu-HU" dirty="0"/>
          </a:p>
        </p:txBody>
      </p:sp>
    </p:spTree>
    <p:extLst>
      <p:ext uri="{BB962C8B-B14F-4D97-AF65-F5344CB8AC3E}">
        <p14:creationId xmlns:p14="http://schemas.microsoft.com/office/powerpoint/2010/main" val="3770592874"/>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RAM története</a:t>
            </a:r>
          </a:p>
        </p:txBody>
      </p:sp>
      <p:sp>
        <p:nvSpPr>
          <p:cNvPr id="3" name="Tartalom helye 2"/>
          <p:cNvSpPr>
            <a:spLocks noGrp="1"/>
          </p:cNvSpPr>
          <p:nvPr>
            <p:ph idx="1"/>
          </p:nvPr>
        </p:nvSpPr>
        <p:spPr>
          <a:xfrm>
            <a:off x="838200" y="2030340"/>
            <a:ext cx="10515600" cy="4136283"/>
          </a:xfrm>
        </p:spPr>
        <p:txBody>
          <a:bodyPr>
            <a:normAutofit fontScale="92500" lnSpcReduction="10000"/>
          </a:bodyPr>
          <a:lstStyle/>
          <a:p>
            <a:pPr>
              <a:lnSpc>
                <a:spcPct val="100000"/>
              </a:lnSpc>
            </a:pPr>
            <a:r>
              <a:rPr lang="hu-HU" dirty="0">
                <a:solidFill>
                  <a:schemeClr val="bg1"/>
                </a:solidFill>
              </a:rPr>
              <a:t>Régen mágnesszalagon tárolták az adatokat</a:t>
            </a:r>
          </a:p>
          <a:p>
            <a:pPr marL="0" indent="0">
              <a:lnSpc>
                <a:spcPct val="100000"/>
              </a:lnSpc>
              <a:buNone/>
            </a:pPr>
            <a:endParaRPr lang="hu-HU" dirty="0">
              <a:solidFill>
                <a:schemeClr val="bg1"/>
              </a:solidFill>
            </a:endParaRPr>
          </a:p>
          <a:p>
            <a:r>
              <a:rPr lang="hu-HU" dirty="0">
                <a:solidFill>
                  <a:schemeClr val="bg1"/>
                </a:solidFill>
              </a:rPr>
              <a:t>Az 1990-es években került bevezetésre az SDRAM. Az SDRAM már képes volt gyorsan, egyetlen adatsebességgel átvinni az adatokat. </a:t>
            </a:r>
          </a:p>
          <a:p>
            <a:pPr marL="0" indent="0">
              <a:buNone/>
            </a:pPr>
            <a:endParaRPr lang="hu-HU" dirty="0">
              <a:solidFill>
                <a:schemeClr val="bg1"/>
              </a:solidFill>
            </a:endParaRPr>
          </a:p>
          <a:p>
            <a:r>
              <a:rPr lang="hu-HU" dirty="0">
                <a:solidFill>
                  <a:schemeClr val="bg1"/>
                </a:solidFill>
              </a:rPr>
              <a:t>2000 körül lett kifejlesztve a dupla adatsebesség véletlen </a:t>
            </a:r>
            <a:r>
              <a:rPr lang="hu-HU" dirty="0" err="1">
                <a:solidFill>
                  <a:schemeClr val="bg1"/>
                </a:solidFill>
              </a:rPr>
              <a:t>hozzáférésű</a:t>
            </a:r>
            <a:r>
              <a:rPr lang="hu-HU" dirty="0">
                <a:solidFill>
                  <a:schemeClr val="bg1"/>
                </a:solidFill>
              </a:rPr>
              <a:t> memória (DDR RAM). </a:t>
            </a:r>
          </a:p>
          <a:p>
            <a:pPr marL="0" indent="0">
              <a:buNone/>
            </a:pPr>
            <a:endParaRPr lang="hu-HU" dirty="0">
              <a:solidFill>
                <a:schemeClr val="bg1"/>
              </a:solidFill>
            </a:endParaRPr>
          </a:p>
          <a:p>
            <a:r>
              <a:rPr lang="hu-HU" dirty="0">
                <a:solidFill>
                  <a:schemeClr val="bg1"/>
                </a:solidFill>
              </a:rPr>
              <a:t>A DDR RAM bevezetése megváltoztatta és meghatározta a memória piacát, ami a mai napig meghatározó.</a:t>
            </a:r>
          </a:p>
          <a:p>
            <a:pPr marL="0" indent="0">
              <a:buNone/>
            </a:pPr>
            <a:endParaRPr lang="hu-HU" dirty="0"/>
          </a:p>
        </p:txBody>
      </p:sp>
      <p:pic>
        <p:nvPicPr>
          <p:cNvPr id="7" name="Kép 6" descr="A képen elektronika, Elektrontechnika, Számítógép-alkatrész, Elektronikus alkatrész látható&#10;&#10;Automatikusan generált leírás">
            <a:extLst>
              <a:ext uri="{FF2B5EF4-FFF2-40B4-BE49-F238E27FC236}">
                <a16:creationId xmlns:a16="http://schemas.microsoft.com/office/drawing/2014/main" id="{45ED178D-3631-CEA5-2548-19DF7DDAA4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342443">
            <a:off x="8684121" y="-424965"/>
            <a:ext cx="3073792" cy="3073792"/>
          </a:xfrm>
          <a:prstGeom prst="rect">
            <a:avLst/>
          </a:prstGeom>
        </p:spPr>
      </p:pic>
      <p:sp>
        <p:nvSpPr>
          <p:cNvPr id="8" name="Szövegdoboz 7">
            <a:extLst>
              <a:ext uri="{FF2B5EF4-FFF2-40B4-BE49-F238E27FC236}">
                <a16:creationId xmlns:a16="http://schemas.microsoft.com/office/drawing/2014/main" id="{7735918A-17A8-B998-2EBD-4DC913DA3486}"/>
              </a:ext>
            </a:extLst>
          </p:cNvPr>
          <p:cNvSpPr txBox="1"/>
          <p:nvPr/>
        </p:nvSpPr>
        <p:spPr>
          <a:xfrm>
            <a:off x="9404838" y="2030340"/>
            <a:ext cx="2468294" cy="369332"/>
          </a:xfrm>
          <a:prstGeom prst="rect">
            <a:avLst/>
          </a:prstGeom>
          <a:noFill/>
        </p:spPr>
        <p:txBody>
          <a:bodyPr wrap="square" rtlCol="0">
            <a:spAutoFit/>
          </a:bodyPr>
          <a:lstStyle/>
          <a:p>
            <a:r>
              <a:rPr lang="hu-HU" dirty="0">
                <a:solidFill>
                  <a:schemeClr val="bg1"/>
                </a:solidFill>
              </a:rPr>
              <a:t>1990: Apple MAC RAM</a:t>
            </a:r>
          </a:p>
        </p:txBody>
      </p:sp>
    </p:spTree>
    <p:extLst>
      <p:ext uri="{BB962C8B-B14F-4D97-AF65-F5344CB8AC3E}">
        <p14:creationId xmlns:p14="http://schemas.microsoft.com/office/powerpoint/2010/main" val="2113569218"/>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3"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1+#ppt_w/2"/>
                                          </p:val>
                                        </p:tav>
                                        <p:tav tm="100000">
                                          <p:val>
                                            <p:strVal val="#ppt_x"/>
                                          </p:val>
                                        </p:tav>
                                      </p:tavLst>
                                    </p:anim>
                                    <p:anim calcmode="lin" valueType="num">
                                      <p:cBhvr additive="base">
                                        <p:cTn id="17" dur="500" fill="hold"/>
                                        <p:tgtEl>
                                          <p:spTgt spid="7"/>
                                        </p:tgtEl>
                                        <p:attrNameLst>
                                          <p:attrName>ppt_y</p:attrName>
                                        </p:attrNameLst>
                                      </p:cBhvr>
                                      <p:tavLst>
                                        <p:tav tm="0">
                                          <p:val>
                                            <p:strVal val="0-#ppt_h/2"/>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1+#ppt_w/2"/>
                                          </p:val>
                                        </p:tav>
                                        <p:tav tm="100000">
                                          <p:val>
                                            <p:strVal val="#ppt_x"/>
                                          </p:val>
                                        </p:tav>
                                      </p:tavLst>
                                    </p:anim>
                                    <p:anim calcmode="lin" valueType="num">
                                      <p:cBhvr additive="base">
                                        <p:cTn id="21" dur="500" fill="hold"/>
                                        <p:tgtEl>
                                          <p:spTgt spid="8"/>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8" fill="hold" nodeType="after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par>
                          <p:cTn id="27" fill="hold">
                            <p:stCondLst>
                              <p:cond delay="1500"/>
                            </p:stCondLst>
                            <p:childTnLst>
                              <p:par>
                                <p:cTn id="28" presetID="2" presetClass="entr" presetSubtype="8" fill="hold" nodeType="after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 calcmode="lin" valueType="num">
                                      <p:cBhvr additive="base">
                                        <p:cTn id="3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291721" y="474306"/>
            <a:ext cx="11608558" cy="1325563"/>
          </a:xfrm>
        </p:spPr>
        <p:txBody>
          <a:bodyPr/>
          <a:lstStyle/>
          <a:p>
            <a:r>
              <a:rPr lang="hu-HU" dirty="0">
                <a:solidFill>
                  <a:schemeClr val="bg1"/>
                </a:solidFill>
                <a:latin typeface="Algerian" panose="04020705040A02060702" pitchFamily="82" charset="0"/>
              </a:rPr>
              <a:t>Fontosabb félvezető memóriatípusok</a:t>
            </a:r>
          </a:p>
        </p:txBody>
      </p:sp>
      <p:sp>
        <p:nvSpPr>
          <p:cNvPr id="3" name="Tartalom helye 2"/>
          <p:cNvSpPr>
            <a:spLocks noGrp="1"/>
          </p:cNvSpPr>
          <p:nvPr>
            <p:ph idx="1"/>
          </p:nvPr>
        </p:nvSpPr>
        <p:spPr>
          <a:xfrm>
            <a:off x="838200" y="2084933"/>
            <a:ext cx="10515600" cy="3524298"/>
          </a:xfrm>
        </p:spPr>
        <p:txBody>
          <a:bodyPr>
            <a:normAutofit/>
          </a:bodyPr>
          <a:lstStyle/>
          <a:p>
            <a:pPr>
              <a:lnSpc>
                <a:spcPct val="100000"/>
              </a:lnSpc>
            </a:pPr>
            <a:r>
              <a:rPr lang="hu-HU" b="1" dirty="0">
                <a:solidFill>
                  <a:schemeClr val="bg1"/>
                </a:solidFill>
              </a:rPr>
              <a:t>ROM </a:t>
            </a:r>
            <a:r>
              <a:rPr lang="hu-HU" dirty="0">
                <a:solidFill>
                  <a:schemeClr val="bg1"/>
                </a:solidFill>
              </a:rPr>
              <a:t>(csak olvasható memória): Gyártó által beégetett adatot tartalmaz, amely nem módosítható.</a:t>
            </a:r>
          </a:p>
          <a:p>
            <a:pPr>
              <a:lnSpc>
                <a:spcPct val="100000"/>
              </a:lnSpc>
            </a:pPr>
            <a:r>
              <a:rPr lang="hu-HU" b="1" dirty="0">
                <a:solidFill>
                  <a:schemeClr val="bg1"/>
                </a:solidFill>
              </a:rPr>
              <a:t>PROM</a:t>
            </a:r>
            <a:r>
              <a:rPr lang="hu-HU" dirty="0">
                <a:solidFill>
                  <a:schemeClr val="bg1"/>
                </a:solidFill>
              </a:rPr>
              <a:t> (programozható ROM): Olyan memória, amely egyszer írható, de később nem módosítható.</a:t>
            </a:r>
          </a:p>
          <a:p>
            <a:pPr>
              <a:lnSpc>
                <a:spcPct val="100000"/>
              </a:lnSpc>
            </a:pPr>
            <a:r>
              <a:rPr lang="hu-HU" b="1" dirty="0">
                <a:solidFill>
                  <a:schemeClr val="bg1"/>
                </a:solidFill>
              </a:rPr>
              <a:t>EPROM</a:t>
            </a:r>
            <a:r>
              <a:rPr lang="hu-HU" dirty="0">
                <a:solidFill>
                  <a:schemeClr val="bg1"/>
                </a:solidFill>
              </a:rPr>
              <a:t> (törölhető PROM): Törölhető és többször újraírható;</a:t>
            </a:r>
          </a:p>
          <a:p>
            <a:pPr>
              <a:lnSpc>
                <a:spcPct val="100000"/>
              </a:lnSpc>
            </a:pPr>
            <a:r>
              <a:rPr lang="hu-HU" dirty="0">
                <a:solidFill>
                  <a:schemeClr val="bg1"/>
                </a:solidFill>
              </a:rPr>
              <a:t> </a:t>
            </a:r>
            <a:r>
              <a:rPr lang="hu-HU" b="1" dirty="0">
                <a:solidFill>
                  <a:schemeClr val="bg1"/>
                </a:solidFill>
              </a:rPr>
              <a:t>EEPROM</a:t>
            </a:r>
            <a:r>
              <a:rPr lang="hu-HU" dirty="0">
                <a:solidFill>
                  <a:schemeClr val="bg1"/>
                </a:solidFill>
              </a:rPr>
              <a:t> (elektronikusan törölhető PROM): Elektromos feszültséggel törölhető és újraírható. Ilyenek például a </a:t>
            </a:r>
            <a:r>
              <a:rPr lang="hu-HU" dirty="0" err="1">
                <a:solidFill>
                  <a:schemeClr val="bg1"/>
                </a:solidFill>
              </a:rPr>
              <a:t>Flash</a:t>
            </a:r>
            <a:r>
              <a:rPr lang="hu-HU" dirty="0">
                <a:solidFill>
                  <a:schemeClr val="bg1"/>
                </a:solidFill>
              </a:rPr>
              <a:t> memóriák is.</a:t>
            </a:r>
          </a:p>
        </p:txBody>
      </p:sp>
    </p:spTree>
    <p:extLst>
      <p:ext uri="{BB962C8B-B14F-4D97-AF65-F5344CB8AC3E}">
        <p14:creationId xmlns:p14="http://schemas.microsoft.com/office/powerpoint/2010/main" val="1084063932"/>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solidFill>
                  <a:schemeClr val="bg1"/>
                </a:solidFill>
                <a:latin typeface="Algerian" panose="04020705040A02060702" pitchFamily="82" charset="0"/>
              </a:rPr>
              <a:t>Memória típusok</a:t>
            </a:r>
          </a:p>
        </p:txBody>
      </p:sp>
      <p:sp>
        <p:nvSpPr>
          <p:cNvPr id="3" name="Tartalom helye 2"/>
          <p:cNvSpPr>
            <a:spLocks noGrp="1"/>
          </p:cNvSpPr>
          <p:nvPr>
            <p:ph idx="1"/>
          </p:nvPr>
        </p:nvSpPr>
        <p:spPr>
          <a:xfrm>
            <a:off x="838200" y="3494934"/>
            <a:ext cx="10515600" cy="1910034"/>
          </a:xfrm>
        </p:spPr>
        <p:txBody>
          <a:bodyPr/>
          <a:lstStyle/>
          <a:p>
            <a:r>
              <a:rPr lang="hu-HU" dirty="0">
                <a:solidFill>
                  <a:schemeClr val="bg1"/>
                </a:solidFill>
              </a:rPr>
              <a:t>A </a:t>
            </a:r>
            <a:r>
              <a:rPr lang="hu-HU" dirty="0" err="1">
                <a:solidFill>
                  <a:schemeClr val="bg1"/>
                </a:solidFill>
              </a:rPr>
              <a:t>legrégebbi</a:t>
            </a:r>
            <a:r>
              <a:rPr lang="hu-HU" dirty="0">
                <a:solidFill>
                  <a:schemeClr val="bg1"/>
                </a:solidFill>
              </a:rPr>
              <a:t> memória típus</a:t>
            </a:r>
          </a:p>
          <a:p>
            <a:r>
              <a:rPr lang="hu-HU" dirty="0">
                <a:solidFill>
                  <a:schemeClr val="bg1"/>
                </a:solidFill>
              </a:rPr>
              <a:t>Sorokra és oszlopokra van bontva </a:t>
            </a:r>
            <a:r>
              <a:rPr lang="hu-HU" i="1" dirty="0">
                <a:solidFill>
                  <a:schemeClr val="bg1"/>
                </a:solidFill>
              </a:rPr>
              <a:t>(sor és oszlopcím-</a:t>
            </a:r>
            <a:r>
              <a:rPr lang="hu-HU" i="1" dirty="0" err="1">
                <a:solidFill>
                  <a:schemeClr val="bg1"/>
                </a:solidFill>
              </a:rPr>
              <a:t>et</a:t>
            </a:r>
            <a:r>
              <a:rPr lang="hu-HU" i="1" dirty="0">
                <a:solidFill>
                  <a:schemeClr val="bg1"/>
                </a:solidFill>
              </a:rPr>
              <a:t> kell megadni az eléréshez)</a:t>
            </a:r>
          </a:p>
          <a:p>
            <a:endParaRPr lang="hu-HU" dirty="0"/>
          </a:p>
        </p:txBody>
      </p:sp>
      <p:sp>
        <p:nvSpPr>
          <p:cNvPr id="4" name="Szövegdoboz 3"/>
          <p:cNvSpPr txBox="1"/>
          <p:nvPr/>
        </p:nvSpPr>
        <p:spPr>
          <a:xfrm>
            <a:off x="1915222" y="2608877"/>
            <a:ext cx="8361556" cy="800219"/>
          </a:xfrm>
          <a:prstGeom prst="rect">
            <a:avLst/>
          </a:prstGeom>
          <a:noFill/>
        </p:spPr>
        <p:txBody>
          <a:bodyPr wrap="square" rtlCol="0">
            <a:spAutoFit/>
          </a:bodyPr>
          <a:lstStyle/>
          <a:p>
            <a:pPr algn="ctr"/>
            <a:r>
              <a:rPr lang="hu-HU" sz="2800" b="1" u="sng" dirty="0">
                <a:solidFill>
                  <a:schemeClr val="bg1"/>
                </a:solidFill>
              </a:rPr>
              <a:t>FPM</a:t>
            </a:r>
            <a:r>
              <a:rPr lang="hu-HU" sz="2800" b="1" dirty="0">
                <a:solidFill>
                  <a:schemeClr val="bg1"/>
                </a:solidFill>
              </a:rPr>
              <a:t> </a:t>
            </a:r>
            <a:r>
              <a:rPr lang="hu-HU" sz="2800" b="1" u="sng" dirty="0">
                <a:solidFill>
                  <a:schemeClr val="bg1"/>
                </a:solidFill>
              </a:rPr>
              <a:t>RAM</a:t>
            </a:r>
            <a:r>
              <a:rPr lang="hu-HU" sz="2800" b="1" dirty="0">
                <a:solidFill>
                  <a:schemeClr val="bg1"/>
                </a:solidFill>
              </a:rPr>
              <a:t> </a:t>
            </a:r>
            <a:r>
              <a:rPr lang="hu-HU" sz="2800" b="1" u="sng" dirty="0">
                <a:solidFill>
                  <a:schemeClr val="bg1"/>
                </a:solidFill>
              </a:rPr>
              <a:t>(</a:t>
            </a:r>
            <a:r>
              <a:rPr lang="hu-HU" sz="2800" b="1" u="sng" dirty="0" err="1">
                <a:solidFill>
                  <a:schemeClr val="bg1"/>
                </a:solidFill>
              </a:rPr>
              <a:t>Fast</a:t>
            </a:r>
            <a:r>
              <a:rPr lang="hu-HU" sz="2800" b="1" u="sng" dirty="0">
                <a:solidFill>
                  <a:schemeClr val="bg1"/>
                </a:solidFill>
              </a:rPr>
              <a:t> Page </a:t>
            </a:r>
            <a:r>
              <a:rPr lang="hu-HU" sz="2800" b="1" u="sng" dirty="0" err="1">
                <a:solidFill>
                  <a:schemeClr val="bg1"/>
                </a:solidFill>
              </a:rPr>
              <a:t>Model</a:t>
            </a:r>
            <a:r>
              <a:rPr lang="hu-HU" sz="2800" b="1" u="sng" dirty="0">
                <a:solidFill>
                  <a:schemeClr val="bg1"/>
                </a:solidFill>
              </a:rPr>
              <a:t>)</a:t>
            </a:r>
            <a:r>
              <a:rPr lang="hu-HU" sz="2800" u="sng" dirty="0">
                <a:solidFill>
                  <a:schemeClr val="bg1"/>
                </a:solidFill>
              </a:rPr>
              <a:t> </a:t>
            </a:r>
          </a:p>
          <a:p>
            <a:pPr algn="ctr"/>
            <a:endParaRPr lang="hu-HU" dirty="0">
              <a:solidFill>
                <a:schemeClr val="bg1"/>
              </a:solidFill>
            </a:endParaRPr>
          </a:p>
        </p:txBody>
      </p:sp>
    </p:spTree>
    <p:extLst>
      <p:ext uri="{BB962C8B-B14F-4D97-AF65-F5344CB8AC3E}">
        <p14:creationId xmlns:p14="http://schemas.microsoft.com/office/powerpoint/2010/main" val="2562855163"/>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solidFill>
                  <a:schemeClr val="bg1"/>
                </a:solidFill>
                <a:latin typeface="Algerian" panose="04020705040A02060702" pitchFamily="82" charset="0"/>
              </a:rPr>
              <a:t>Memória típusok</a:t>
            </a:r>
          </a:p>
        </p:txBody>
      </p:sp>
      <p:sp>
        <p:nvSpPr>
          <p:cNvPr id="3" name="Tartalom helye 2"/>
          <p:cNvSpPr>
            <a:spLocks noGrp="1"/>
          </p:cNvSpPr>
          <p:nvPr>
            <p:ph idx="1"/>
          </p:nvPr>
        </p:nvSpPr>
        <p:spPr>
          <a:xfrm>
            <a:off x="838200" y="3494934"/>
            <a:ext cx="10515600" cy="1325562"/>
          </a:xfrm>
        </p:spPr>
        <p:txBody>
          <a:bodyPr/>
          <a:lstStyle/>
          <a:p>
            <a:r>
              <a:rPr lang="hu-HU" dirty="0">
                <a:solidFill>
                  <a:schemeClr val="bg1"/>
                </a:solidFill>
              </a:rPr>
              <a:t>Több ideig tárolódnak az adatok </a:t>
            </a:r>
            <a:r>
              <a:rPr lang="hu-HU" i="1" dirty="0">
                <a:solidFill>
                  <a:schemeClr val="bg1"/>
                </a:solidFill>
              </a:rPr>
              <a:t>(az FPM-</a:t>
            </a:r>
            <a:r>
              <a:rPr lang="hu-HU" i="1" dirty="0" err="1">
                <a:solidFill>
                  <a:schemeClr val="bg1"/>
                </a:solidFill>
              </a:rPr>
              <a:t>hez</a:t>
            </a:r>
            <a:r>
              <a:rPr lang="hu-HU" i="1" dirty="0">
                <a:solidFill>
                  <a:schemeClr val="bg1"/>
                </a:solidFill>
              </a:rPr>
              <a:t> képest)</a:t>
            </a:r>
          </a:p>
          <a:p>
            <a:r>
              <a:rPr lang="hu-HU" dirty="0">
                <a:solidFill>
                  <a:schemeClr val="bg1"/>
                </a:solidFill>
              </a:rPr>
              <a:t>Sebessége: általában 33 MHz </a:t>
            </a:r>
            <a:endParaRPr lang="hu-HU" i="1" dirty="0">
              <a:solidFill>
                <a:schemeClr val="bg1"/>
              </a:solidFill>
            </a:endParaRPr>
          </a:p>
          <a:p>
            <a:endParaRPr lang="hu-HU" dirty="0"/>
          </a:p>
        </p:txBody>
      </p:sp>
      <p:sp>
        <p:nvSpPr>
          <p:cNvPr id="4" name="Szövegdoboz 3"/>
          <p:cNvSpPr txBox="1"/>
          <p:nvPr/>
        </p:nvSpPr>
        <p:spPr>
          <a:xfrm>
            <a:off x="1915222" y="2608877"/>
            <a:ext cx="8361556" cy="800219"/>
          </a:xfrm>
          <a:prstGeom prst="rect">
            <a:avLst/>
          </a:prstGeom>
          <a:noFill/>
        </p:spPr>
        <p:txBody>
          <a:bodyPr wrap="square" rtlCol="0">
            <a:spAutoFit/>
          </a:bodyPr>
          <a:lstStyle/>
          <a:p>
            <a:pPr algn="ctr"/>
            <a:r>
              <a:rPr lang="hu-HU" sz="2800" b="1" u="sng" dirty="0">
                <a:solidFill>
                  <a:schemeClr val="bg1"/>
                </a:solidFill>
              </a:rPr>
              <a:t>EDO</a:t>
            </a:r>
            <a:r>
              <a:rPr lang="hu-HU" sz="2800" b="1" dirty="0">
                <a:solidFill>
                  <a:schemeClr val="bg1"/>
                </a:solidFill>
              </a:rPr>
              <a:t> </a:t>
            </a:r>
            <a:r>
              <a:rPr lang="hu-HU" sz="2800" b="1" u="sng" dirty="0">
                <a:solidFill>
                  <a:schemeClr val="bg1"/>
                </a:solidFill>
              </a:rPr>
              <a:t>RAM</a:t>
            </a:r>
            <a:r>
              <a:rPr lang="hu-HU" sz="2800" b="1" dirty="0">
                <a:solidFill>
                  <a:schemeClr val="bg1"/>
                </a:solidFill>
              </a:rPr>
              <a:t> </a:t>
            </a:r>
            <a:r>
              <a:rPr lang="hu-HU" sz="2800" b="1" u="sng" dirty="0">
                <a:solidFill>
                  <a:schemeClr val="bg1"/>
                </a:solidFill>
              </a:rPr>
              <a:t>(</a:t>
            </a:r>
            <a:r>
              <a:rPr lang="hu-HU" sz="2800" b="1" u="sng" dirty="0" err="1">
                <a:solidFill>
                  <a:schemeClr val="bg1"/>
                </a:solidFill>
              </a:rPr>
              <a:t>Extended</a:t>
            </a:r>
            <a:r>
              <a:rPr lang="hu-HU" sz="2800" b="1" u="sng" dirty="0">
                <a:solidFill>
                  <a:schemeClr val="bg1"/>
                </a:solidFill>
              </a:rPr>
              <a:t> Data Output)</a:t>
            </a:r>
            <a:r>
              <a:rPr lang="hu-HU" sz="2800" u="sng" dirty="0">
                <a:solidFill>
                  <a:schemeClr val="bg1"/>
                </a:solidFill>
              </a:rPr>
              <a:t> </a:t>
            </a:r>
          </a:p>
          <a:p>
            <a:pPr algn="ctr"/>
            <a:endParaRPr lang="hu-HU" dirty="0">
              <a:solidFill>
                <a:schemeClr val="bg1"/>
              </a:solidFill>
            </a:endParaRPr>
          </a:p>
        </p:txBody>
      </p:sp>
    </p:spTree>
    <p:extLst>
      <p:ext uri="{BB962C8B-B14F-4D97-AF65-F5344CB8AC3E}">
        <p14:creationId xmlns:p14="http://schemas.microsoft.com/office/powerpoint/2010/main" val="178911839"/>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solidFill>
                  <a:schemeClr val="bg1"/>
                </a:solidFill>
                <a:latin typeface="Algerian" panose="04020705040A02060702" pitchFamily="82" charset="0"/>
              </a:rPr>
              <a:t>Memória típusok</a:t>
            </a:r>
          </a:p>
        </p:txBody>
      </p:sp>
      <p:sp>
        <p:nvSpPr>
          <p:cNvPr id="3" name="Tartalom helye 2"/>
          <p:cNvSpPr>
            <a:spLocks noGrp="1"/>
          </p:cNvSpPr>
          <p:nvPr>
            <p:ph idx="1"/>
          </p:nvPr>
        </p:nvSpPr>
        <p:spPr>
          <a:xfrm>
            <a:off x="838200" y="3494934"/>
            <a:ext cx="10515600" cy="1325562"/>
          </a:xfrm>
        </p:spPr>
        <p:txBody>
          <a:bodyPr/>
          <a:lstStyle/>
          <a:p>
            <a:r>
              <a:rPr lang="hu-HU" dirty="0">
                <a:solidFill>
                  <a:schemeClr val="bg1"/>
                </a:solidFill>
              </a:rPr>
              <a:t>Megduplázódott a sebessége a EDO-hoz képest</a:t>
            </a:r>
            <a:endParaRPr lang="hu-HU" i="1" dirty="0">
              <a:solidFill>
                <a:schemeClr val="bg1"/>
              </a:solidFill>
            </a:endParaRPr>
          </a:p>
          <a:p>
            <a:r>
              <a:rPr lang="hu-HU" dirty="0">
                <a:solidFill>
                  <a:schemeClr val="bg1"/>
                </a:solidFill>
              </a:rPr>
              <a:t>Sebessége: 66 MHz </a:t>
            </a:r>
            <a:endParaRPr lang="hu-HU" i="1" dirty="0">
              <a:solidFill>
                <a:schemeClr val="bg1"/>
              </a:solidFill>
            </a:endParaRPr>
          </a:p>
          <a:p>
            <a:endParaRPr lang="hu-HU" dirty="0"/>
          </a:p>
        </p:txBody>
      </p:sp>
      <p:sp>
        <p:nvSpPr>
          <p:cNvPr id="4" name="Szövegdoboz 3"/>
          <p:cNvSpPr txBox="1"/>
          <p:nvPr/>
        </p:nvSpPr>
        <p:spPr>
          <a:xfrm>
            <a:off x="1915222" y="2608877"/>
            <a:ext cx="8361556" cy="800219"/>
          </a:xfrm>
          <a:prstGeom prst="rect">
            <a:avLst/>
          </a:prstGeom>
          <a:noFill/>
        </p:spPr>
        <p:txBody>
          <a:bodyPr wrap="square" rtlCol="0">
            <a:spAutoFit/>
          </a:bodyPr>
          <a:lstStyle/>
          <a:p>
            <a:pPr algn="ctr"/>
            <a:r>
              <a:rPr lang="hu-HU" sz="2800" b="1" u="sng" dirty="0">
                <a:solidFill>
                  <a:schemeClr val="bg1"/>
                </a:solidFill>
              </a:rPr>
              <a:t>BEDO</a:t>
            </a:r>
            <a:r>
              <a:rPr lang="hu-HU" sz="2800" b="1" dirty="0">
                <a:solidFill>
                  <a:schemeClr val="bg1"/>
                </a:solidFill>
              </a:rPr>
              <a:t> </a:t>
            </a:r>
            <a:r>
              <a:rPr lang="hu-HU" sz="2800" b="1" u="sng" dirty="0">
                <a:solidFill>
                  <a:schemeClr val="bg1"/>
                </a:solidFill>
              </a:rPr>
              <a:t>RAM</a:t>
            </a:r>
            <a:r>
              <a:rPr lang="hu-HU" sz="2800" b="1" dirty="0">
                <a:solidFill>
                  <a:schemeClr val="bg1"/>
                </a:solidFill>
              </a:rPr>
              <a:t> </a:t>
            </a:r>
            <a:r>
              <a:rPr lang="hu-HU" sz="2800" b="1" u="sng" dirty="0">
                <a:solidFill>
                  <a:schemeClr val="bg1"/>
                </a:solidFill>
              </a:rPr>
              <a:t>(</a:t>
            </a:r>
            <a:r>
              <a:rPr lang="hu-HU" sz="2800" b="1" u="sng" dirty="0" err="1">
                <a:solidFill>
                  <a:schemeClr val="bg1"/>
                </a:solidFill>
              </a:rPr>
              <a:t>Burst</a:t>
            </a:r>
            <a:r>
              <a:rPr lang="hu-HU" sz="2800" b="1" u="sng" dirty="0">
                <a:solidFill>
                  <a:schemeClr val="bg1"/>
                </a:solidFill>
              </a:rPr>
              <a:t> </a:t>
            </a:r>
            <a:r>
              <a:rPr lang="hu-HU" sz="2800" b="1" u="sng" dirty="0" err="1">
                <a:solidFill>
                  <a:schemeClr val="bg1"/>
                </a:solidFill>
              </a:rPr>
              <a:t>Extended</a:t>
            </a:r>
            <a:r>
              <a:rPr lang="hu-HU" sz="2800" b="1" u="sng" dirty="0">
                <a:solidFill>
                  <a:schemeClr val="bg1"/>
                </a:solidFill>
              </a:rPr>
              <a:t> Data Output)</a:t>
            </a:r>
            <a:r>
              <a:rPr lang="hu-HU" sz="2800" u="sng" dirty="0">
                <a:solidFill>
                  <a:schemeClr val="bg1"/>
                </a:solidFill>
              </a:rPr>
              <a:t> </a:t>
            </a:r>
          </a:p>
          <a:p>
            <a:pPr algn="ctr"/>
            <a:endParaRPr lang="hu-HU" dirty="0">
              <a:solidFill>
                <a:schemeClr val="bg1"/>
              </a:solidFill>
            </a:endParaRPr>
          </a:p>
        </p:txBody>
      </p:sp>
    </p:spTree>
    <p:extLst>
      <p:ext uri="{BB962C8B-B14F-4D97-AF65-F5344CB8AC3E}">
        <p14:creationId xmlns:p14="http://schemas.microsoft.com/office/powerpoint/2010/main" val="983530853"/>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363</TotalTime>
  <Words>1362</Words>
  <Application>Microsoft Office PowerPoint</Application>
  <PresentationFormat>Szélesvásznú</PresentationFormat>
  <Paragraphs>201</Paragraphs>
  <Slides>35</Slides>
  <Notes>9</Notes>
  <HiddenSlides>0</HiddenSlides>
  <MMClips>0</MMClips>
  <ScaleCrop>false</ScaleCrop>
  <HeadingPairs>
    <vt:vector size="6" baseType="variant">
      <vt:variant>
        <vt:lpstr>Használt betűtípusok</vt:lpstr>
      </vt:variant>
      <vt:variant>
        <vt:i4>8</vt:i4>
      </vt:variant>
      <vt:variant>
        <vt:lpstr>Téma</vt:lpstr>
      </vt:variant>
      <vt:variant>
        <vt:i4>1</vt:i4>
      </vt:variant>
      <vt:variant>
        <vt:lpstr>Diacímek</vt:lpstr>
      </vt:variant>
      <vt:variant>
        <vt:i4>35</vt:i4>
      </vt:variant>
    </vt:vector>
  </HeadingPairs>
  <TitlesOfParts>
    <vt:vector size="44" baseType="lpstr">
      <vt:lpstr>ADLaM Display</vt:lpstr>
      <vt:lpstr>Algerian</vt:lpstr>
      <vt:lpstr>Arial</vt:lpstr>
      <vt:lpstr>Bahnschrift</vt:lpstr>
      <vt:lpstr>Calibri</vt:lpstr>
      <vt:lpstr>Calibri Light</vt:lpstr>
      <vt:lpstr>Cooper Black</vt:lpstr>
      <vt:lpstr>Wingdings</vt:lpstr>
      <vt:lpstr>Office-téma</vt:lpstr>
      <vt:lpstr>Processzorok és RAM(ok)</vt:lpstr>
      <vt:lpstr>RAM MEMÓRIA</vt:lpstr>
      <vt:lpstr>RAM FELTALÁLÓJA</vt:lpstr>
      <vt:lpstr>Mi a RAM?</vt:lpstr>
      <vt:lpstr>RAM története</vt:lpstr>
      <vt:lpstr>Fontosabb félvezető memóriatípusok</vt:lpstr>
      <vt:lpstr>Memória típusok</vt:lpstr>
      <vt:lpstr>Memória típusok</vt:lpstr>
      <vt:lpstr>Memória típusok</vt:lpstr>
      <vt:lpstr>Memória típusok</vt:lpstr>
      <vt:lpstr>Memória típusok</vt:lpstr>
      <vt:lpstr>Memória típusok</vt:lpstr>
      <vt:lpstr>Memória típusok</vt:lpstr>
      <vt:lpstr>Memória típusok</vt:lpstr>
      <vt:lpstr>Memória típusok</vt:lpstr>
      <vt:lpstr>Memória típusok</vt:lpstr>
      <vt:lpstr>Memória típusok</vt:lpstr>
      <vt:lpstr>Memória típusok</vt:lpstr>
      <vt:lpstr>Memória típusok</vt:lpstr>
      <vt:lpstr>PROCESSZOROK</vt:lpstr>
      <vt:lpstr>Mi az a processzor?</vt:lpstr>
      <vt:lpstr>CPU története</vt:lpstr>
      <vt:lpstr>PROCESSZOR RÉSZEI</vt:lpstr>
      <vt:lpstr>PROCESSZOR feladatai</vt:lpstr>
      <vt:lpstr>PROCESSZOR frekvencia</vt:lpstr>
      <vt:lpstr>PROCESSZOR mag</vt:lpstr>
      <vt:lpstr>Főbb processzor gyártók</vt:lpstr>
      <vt:lpstr>Mobil processzorok</vt:lpstr>
      <vt:lpstr>Mobil processzorok</vt:lpstr>
      <vt:lpstr>Mobil processzorok</vt:lpstr>
      <vt:lpstr>Mobil processzorok</vt:lpstr>
      <vt:lpstr>PC PROCESSZOR FOGLALATOK</vt:lpstr>
      <vt:lpstr>PC Processzor vásárlás</vt:lpstr>
      <vt:lpstr>Köszönjük a figyelmet!</vt:lpstr>
      <vt:lpstr>Források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Processzorok és RAM(ok)</dc:title>
  <dc:creator>Simon Valentin Márk</dc:creator>
  <cp:lastModifiedBy>Vargacz Gergő</cp:lastModifiedBy>
  <cp:revision>60</cp:revision>
  <dcterms:created xsi:type="dcterms:W3CDTF">2023-10-03T11:38:37Z</dcterms:created>
  <dcterms:modified xsi:type="dcterms:W3CDTF">2023-11-15T07:26:19Z</dcterms:modified>
</cp:coreProperties>
</file>